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7" r:id="rId2"/>
    <p:sldId id="258" r:id="rId3"/>
    <p:sldId id="260" r:id="rId4"/>
    <p:sldId id="259" r:id="rId5"/>
    <p:sldId id="278" r:id="rId6"/>
    <p:sldId id="306" r:id="rId7"/>
    <p:sldId id="271" r:id="rId8"/>
    <p:sldId id="277" r:id="rId9"/>
    <p:sldId id="268" r:id="rId10"/>
    <p:sldId id="269" r:id="rId11"/>
    <p:sldId id="270" r:id="rId12"/>
    <p:sldId id="267" r:id="rId13"/>
    <p:sldId id="273" r:id="rId14"/>
    <p:sldId id="274" r:id="rId15"/>
    <p:sldId id="305" r:id="rId16"/>
    <p:sldId id="307" r:id="rId17"/>
    <p:sldId id="298" r:id="rId18"/>
    <p:sldId id="282" r:id="rId19"/>
    <p:sldId id="285" r:id="rId20"/>
    <p:sldId id="286" r:id="rId21"/>
    <p:sldId id="287" r:id="rId22"/>
    <p:sldId id="283" r:id="rId23"/>
    <p:sldId id="288" r:id="rId24"/>
    <p:sldId id="289" r:id="rId25"/>
    <p:sldId id="291" r:id="rId26"/>
    <p:sldId id="292" r:id="rId27"/>
    <p:sldId id="290" r:id="rId28"/>
    <p:sldId id="294" r:id="rId29"/>
    <p:sldId id="301" r:id="rId30"/>
    <p:sldId id="302" r:id="rId31"/>
    <p:sldId id="303" r:id="rId32"/>
    <p:sldId id="304" r:id="rId33"/>
    <p:sldId id="295" r:id="rId34"/>
    <p:sldId id="296" r:id="rId35"/>
    <p:sldId id="297" r:id="rId36"/>
    <p:sldId id="293" r:id="rId37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492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FCDD6-E347-4944-954F-E5F19BAB88EB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1EB53-D416-4428-819A-5E4E193F2C6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5861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1pPr>
            <a:lvl2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2pPr>
            <a:lvl3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3pPr>
            <a:lvl4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4pPr>
            <a:lvl5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9pPr>
          </a:lstStyle>
          <a:p>
            <a:pPr eaLnBrk="1"/>
            <a:fld id="{F674B861-CFBA-4586-84BC-E7C9A26C59FC}" type="slidenum">
              <a:rPr lang="it-IT" altLang="it-IT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/>
              <a:t>1</a:t>
            </a:fld>
            <a:endParaRPr lang="it-IT" altLang="it-IT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0938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27BB523-D397-4919-A149-1E22EEEDB5CA}" type="slidenum">
              <a:rPr lang="it-IT" altLang="it-IT"/>
              <a:pPr/>
              <a:t>6</a:t>
            </a:fld>
            <a:endParaRPr lang="it-IT" altLang="it-IT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812800"/>
            <a:ext cx="5343525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826" y="5079226"/>
            <a:ext cx="6048200" cy="481089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1pPr>
            <a:lvl2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2pPr>
            <a:lvl3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3pPr>
            <a:lvl4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4pPr>
            <a:lvl5pPr eaLnBrk="0"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61988" algn="l"/>
                <a:tab pos="1325563" algn="l"/>
                <a:tab pos="1989138" algn="l"/>
                <a:tab pos="265271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9pPr>
          </a:lstStyle>
          <a:p>
            <a:pPr eaLnBrk="1"/>
            <a:fld id="{F76C4971-DA0B-49E0-BCC5-94340173F02F}" type="slidenum">
              <a:rPr lang="it-IT" altLang="it-IT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/>
              <a:t>16</a:t>
            </a:fld>
            <a:endParaRPr lang="it-IT" altLang="it-IT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9875" name="Text Box 1"/>
          <p:cNvSpPr txBox="1">
            <a:spLocks noChangeArrowheads="1"/>
          </p:cNvSpPr>
          <p:nvPr/>
        </p:nvSpPr>
        <p:spPr bwMode="auto">
          <a:xfrm>
            <a:off x="3492500" y="8062913"/>
            <a:ext cx="2668588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67" tIns="42883" rIns="82467" bIns="42883" anchor="b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9pPr>
          </a:lstStyle>
          <a:p>
            <a:pPr algn="r" eaLnBrk="1" hangingPunct="1">
              <a:lnSpc>
                <a:spcPct val="100000"/>
              </a:lnSpc>
              <a:buClrTx/>
              <a:buFontTx/>
              <a:buNone/>
            </a:pPr>
            <a:fld id="{1D1CD866-9C28-45CC-8E97-A96B599E7771}" type="slidenum">
              <a:rPr lang="it-IT" altLang="it-IT" sz="11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lnSpc>
                  <a:spcPct val="100000"/>
                </a:lnSpc>
                <a:buClrTx/>
                <a:buFontTx/>
                <a:buNone/>
              </a:pPr>
              <a:t>16</a:t>
            </a:fld>
            <a:endParaRPr lang="it-IT" altLang="it-IT" sz="11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798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0438" y="636588"/>
            <a:ext cx="4244975" cy="31845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98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5950" y="4032250"/>
            <a:ext cx="4933950" cy="382111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901B2CC-5E9D-42E8-922E-F75643BEEA1E}" type="slidenum">
              <a:rPr lang="en-GB" altLang="it-IT"/>
              <a:pPr/>
              <a:t>18</a:t>
            </a:fld>
            <a:endParaRPr lang="en-GB" altLang="it-IT"/>
          </a:p>
        </p:txBody>
      </p:sp>
      <p:sp>
        <p:nvSpPr>
          <p:cNvPr id="60417" name="Text Box 1"/>
          <p:cNvSpPr txBox="1">
            <a:spLocks noChangeArrowheads="1"/>
          </p:cNvSpPr>
          <p:nvPr/>
        </p:nvSpPr>
        <p:spPr bwMode="auto">
          <a:xfrm>
            <a:off x="983024" y="775898"/>
            <a:ext cx="4826900" cy="371137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041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293524-F371-43DA-99FF-4D13903AB080}" type="slidenum">
              <a:rPr lang="en-GB" altLang="it-IT"/>
              <a:pPr/>
              <a:t>19</a:t>
            </a:fld>
            <a:endParaRPr lang="en-GB" altLang="it-IT"/>
          </a:p>
        </p:txBody>
      </p:sp>
      <p:sp>
        <p:nvSpPr>
          <p:cNvPr id="70657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32B8C390-8AC6-4018-85EA-8E142F814438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19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983025" y="775898"/>
            <a:ext cx="4836352" cy="37210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0661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BE08FC-B973-4CCE-9309-842EB515EC42}" type="slidenum">
              <a:rPr lang="en-GB" altLang="it-IT"/>
              <a:pPr/>
              <a:t>20</a:t>
            </a:fld>
            <a:endParaRPr lang="en-GB" altLang="it-IT"/>
          </a:p>
        </p:txBody>
      </p:sp>
      <p:sp>
        <p:nvSpPr>
          <p:cNvPr id="71681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71682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1A93C494-DD19-4015-8A57-6E491B5B7214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20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983025" y="775898"/>
            <a:ext cx="4836352" cy="372107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1685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CC89DA1-E4F6-40D1-9017-DC508D259FE4}" type="slidenum">
              <a:rPr lang="en-GB" altLang="it-IT"/>
              <a:pPr/>
              <a:t>21</a:t>
            </a:fld>
            <a:endParaRPr lang="en-GB" altLang="it-IT"/>
          </a:p>
        </p:txBody>
      </p:sp>
      <p:sp>
        <p:nvSpPr>
          <p:cNvPr id="72705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C27226DF-F861-43E1-9209-376C26C8604B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21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983025" y="775899"/>
            <a:ext cx="4831626" cy="3716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2709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8F4193C-7F3C-4A10-B94F-2BADB2F2AEE5}" type="slidenum">
              <a:rPr lang="en-GB" altLang="it-IT"/>
              <a:pPr/>
              <a:t>22</a:t>
            </a:fld>
            <a:endParaRPr lang="en-GB" altLang="it-IT"/>
          </a:p>
        </p:txBody>
      </p:sp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983024" y="775898"/>
            <a:ext cx="4826900" cy="371137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837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0FB582-EC16-4FCC-ACD8-F2FBA1C95040}" type="slidenum">
              <a:rPr lang="en-GB" altLang="it-IT"/>
              <a:pPr/>
              <a:t>23</a:t>
            </a:fld>
            <a:endParaRPr lang="en-GB" altLang="it-IT"/>
          </a:p>
        </p:txBody>
      </p:sp>
      <p:sp>
        <p:nvSpPr>
          <p:cNvPr id="74753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74754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9CA8F141-F255-4724-9508-08AE288A98A2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23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983025" y="775898"/>
            <a:ext cx="4833201" cy="371784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4757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7D2A723-1AB0-47E6-BD84-FE9B6A084319}" type="slidenum">
              <a:rPr lang="en-GB" altLang="it-IT"/>
              <a:pPr/>
              <a:t>24</a:t>
            </a:fld>
            <a:endParaRPr lang="en-GB" altLang="it-IT"/>
          </a:p>
        </p:txBody>
      </p:sp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F40693F0-C648-48B1-B867-C5EF98783972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24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76804" name="Text Box 4"/>
          <p:cNvSpPr txBox="1">
            <a:spLocks noChangeArrowheads="1"/>
          </p:cNvSpPr>
          <p:nvPr/>
        </p:nvSpPr>
        <p:spPr bwMode="auto">
          <a:xfrm>
            <a:off x="983025" y="775898"/>
            <a:ext cx="4833201" cy="371784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6805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C51582-39C0-4132-A0C4-7040B7FAF50D}" type="slidenum">
              <a:rPr lang="en-GB" altLang="it-IT"/>
              <a:pPr/>
              <a:t>25</a:t>
            </a:fld>
            <a:endParaRPr lang="en-GB" altLang="it-IT"/>
          </a:p>
        </p:txBody>
      </p:sp>
      <p:sp>
        <p:nvSpPr>
          <p:cNvPr id="82945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1C5757C5-EDFD-4875-98A7-43D02E735114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25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2126735" y="708006"/>
            <a:ext cx="2552082" cy="349153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2949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D7A250F-455A-45FD-828E-A1FFA3F1519D}" type="slidenum">
              <a:rPr lang="en-GB" altLang="it-IT"/>
              <a:pPr/>
              <a:t>26</a:t>
            </a:fld>
            <a:endParaRPr lang="en-GB" altLang="it-IT"/>
          </a:p>
        </p:txBody>
      </p:sp>
      <p:sp>
        <p:nvSpPr>
          <p:cNvPr id="88065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2DF49A98-4F28-42E0-BE29-67B7B25B8C59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26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2126735" y="708006"/>
            <a:ext cx="2552082" cy="349153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8069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8B00F7-1EE2-4041-BB16-12C765B73B0B}" type="slidenum">
              <a:rPr lang="en-GB" altLang="it-IT"/>
              <a:pPr/>
              <a:t>27</a:t>
            </a:fld>
            <a:endParaRPr lang="en-GB" altLang="it-IT"/>
          </a:p>
        </p:txBody>
      </p:sp>
      <p:sp>
        <p:nvSpPr>
          <p:cNvPr id="79873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4B97EA37-B811-4D58-8A5F-235CF3625D58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27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79876" name="Text Box 4"/>
          <p:cNvSpPr txBox="1">
            <a:spLocks noChangeArrowheads="1"/>
          </p:cNvSpPr>
          <p:nvPr/>
        </p:nvSpPr>
        <p:spPr bwMode="auto">
          <a:xfrm>
            <a:off x="983025" y="775898"/>
            <a:ext cx="4833201" cy="371784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9877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89E7B3-07AD-490C-AE7D-A87A89E493A7}" type="slidenum">
              <a:rPr lang="en-GB" altLang="it-IT"/>
              <a:pPr/>
              <a:t>28</a:t>
            </a:fld>
            <a:endParaRPr lang="en-GB" altLang="it-IT"/>
          </a:p>
        </p:txBody>
      </p:sp>
      <p:sp>
        <p:nvSpPr>
          <p:cNvPr id="90113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82BA72C1-E0C4-418C-B060-E54B2184DA83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28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90116" name="Text Box 4"/>
          <p:cNvSpPr txBox="1">
            <a:spLocks noChangeArrowheads="1"/>
          </p:cNvSpPr>
          <p:nvPr/>
        </p:nvSpPr>
        <p:spPr bwMode="auto">
          <a:xfrm>
            <a:off x="2126735" y="708006"/>
            <a:ext cx="2552082" cy="3491539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0117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E677B2-8115-46AC-9DF8-5C86A3DFB32B}" type="slidenum">
              <a:rPr lang="en-GB" altLang="it-IT"/>
              <a:pPr/>
              <a:t>33</a:t>
            </a:fld>
            <a:endParaRPr lang="en-GB" altLang="it-IT"/>
          </a:p>
        </p:txBody>
      </p:sp>
      <p:sp>
        <p:nvSpPr>
          <p:cNvPr id="94209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94210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E754A7D9-94F8-4BBF-A629-D75A90AB044F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33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983025" y="775899"/>
            <a:ext cx="4831626" cy="3716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4213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594E710-26A7-4373-8AB0-FF25E2B5ACBC}" type="slidenum">
              <a:rPr lang="en-GB" altLang="it-IT"/>
              <a:pPr/>
              <a:t>34</a:t>
            </a:fld>
            <a:endParaRPr lang="en-GB" altLang="it-IT"/>
          </a:p>
        </p:txBody>
      </p:sp>
      <p:sp>
        <p:nvSpPr>
          <p:cNvPr id="95233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95234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91D5CE7D-71C2-434F-98C4-DCCAADBC8499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34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95236" name="Text Box 4"/>
          <p:cNvSpPr txBox="1">
            <a:spLocks noChangeArrowheads="1"/>
          </p:cNvSpPr>
          <p:nvPr/>
        </p:nvSpPr>
        <p:spPr bwMode="auto">
          <a:xfrm>
            <a:off x="983025" y="775899"/>
            <a:ext cx="4831626" cy="3716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5237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ACD0E1-0BFF-4D7E-8F61-D5F751600D71}" type="slidenum">
              <a:rPr lang="en-GB" altLang="it-IT"/>
              <a:pPr/>
              <a:t>35</a:t>
            </a:fld>
            <a:endParaRPr lang="en-GB" altLang="it-IT"/>
          </a:p>
        </p:txBody>
      </p:sp>
      <p:sp>
        <p:nvSpPr>
          <p:cNvPr id="96257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0563529E-EC9E-4CAC-85C1-10BED4D477EE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35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983025" y="775899"/>
            <a:ext cx="4831626" cy="37162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6261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3"/>
          <p:cNvSpPr>
            <a:spLocks noGrp="1" noChangeArrowheads="1"/>
          </p:cNvSpPr>
          <p:nvPr>
            <p:ph type="hdr"/>
          </p:nvPr>
        </p:nvSpPr>
        <p:spPr>
          <a:ln/>
        </p:spPr>
        <p:txBody>
          <a:bodyPr/>
          <a:lstStyle/>
          <a:p>
            <a:r>
              <a:rPr lang="en-GB" altLang="it-IT"/>
              <a:t>L'Apprendista cittadino-Rete interistituzionaleL'Apprendista cittadino-Rete interistituzionale</a:t>
            </a: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23F5FA0-DCEE-4310-AAD4-090235D868A5}" type="slidenum">
              <a:rPr lang="en-GB" altLang="it-IT"/>
              <a:pPr/>
              <a:t>36</a:t>
            </a:fld>
            <a:endParaRPr lang="en-GB" altLang="it-IT"/>
          </a:p>
        </p:txBody>
      </p:sp>
      <p:sp>
        <p:nvSpPr>
          <p:cNvPr id="97281" name="Text Box 1"/>
          <p:cNvSpPr txBox="1">
            <a:spLocks noChangeArrowheads="1"/>
          </p:cNvSpPr>
          <p:nvPr/>
        </p:nvSpPr>
        <p:spPr bwMode="auto">
          <a:xfrm>
            <a:off x="0" y="0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L'Apprendista cittadino-Rete interistituzionale</a:t>
            </a:r>
          </a:p>
        </p:txBody>
      </p:sp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GB" altLang="it-IT" sz="1200">
                <a:solidFill>
                  <a:srgbClr val="000000"/>
                </a:solidFill>
              </a:rPr>
              <a:t>Lonate Pozzolo-Ferno-Cardano al Campo</a:t>
            </a:r>
          </a:p>
        </p:txBody>
      </p:sp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3856480" y="9464333"/>
            <a:ext cx="2936470" cy="4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r">
              <a:lnSpc>
                <a:spcPct val="95000"/>
              </a:lnSpc>
              <a:buClr>
                <a:srgbClr val="000000"/>
              </a:buClr>
              <a:buFont typeface="Wingdings" pitchFamily="2" charset="2"/>
              <a:buNone/>
            </a:pPr>
            <a:fld id="{4FB0CD7C-86AB-43AE-A593-E0445812994D}" type="slidenum">
              <a:rPr lang="en-GB" altLang="it-IT" sz="1200">
                <a:solidFill>
                  <a:srgbClr val="000000"/>
                </a:solidFill>
              </a:rPr>
              <a:pPr algn="r">
                <a:lnSpc>
                  <a:spcPct val="95000"/>
                </a:lnSpc>
                <a:buClr>
                  <a:srgbClr val="000000"/>
                </a:buClr>
                <a:buFont typeface="Wingdings" pitchFamily="2" charset="2"/>
                <a:buNone/>
              </a:pPr>
              <a:t>36</a:t>
            </a:fld>
            <a:endParaRPr lang="en-GB" altLang="it-IT" sz="1200">
              <a:solidFill>
                <a:srgbClr val="000000"/>
              </a:solidFill>
            </a:endParaRPr>
          </a:p>
        </p:txBody>
      </p:sp>
      <p:sp>
        <p:nvSpPr>
          <p:cNvPr id="97284" name="Text Box 4"/>
          <p:cNvSpPr txBox="1">
            <a:spLocks noChangeArrowheads="1"/>
          </p:cNvSpPr>
          <p:nvPr/>
        </p:nvSpPr>
        <p:spPr bwMode="auto">
          <a:xfrm>
            <a:off x="983025" y="775898"/>
            <a:ext cx="4839504" cy="372430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7285" name="Rectangle 5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07407" y="4732974"/>
            <a:ext cx="4973409" cy="440483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9225" cy="146685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04/10/15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EBF50-2224-4BF0-853C-A94872704F5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80320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14/10/2015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Curricolo verticale </a:t>
            </a:r>
            <a:br>
              <a:rPr lang="it-IT" altLang="it-IT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it-IT" altLang="it-IT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di Cittadinanza</a:t>
            </a:r>
            <a:br>
              <a:rPr lang="it-IT" altLang="it-IT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it-IT" altLang="it-IT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/>
            </a:r>
            <a:br>
              <a:rPr lang="it-IT" altLang="it-IT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</a:br>
            <a:r>
              <a:rPr lang="it-IT" altLang="it-IT" b="1" dirty="0" smtClean="0">
                <a:solidFill>
                  <a:schemeClr val="accent2"/>
                </a:solidFill>
                <a:latin typeface="+mn-lt"/>
              </a:rPr>
              <a:t>Dalle buone pratiche </a:t>
            </a:r>
            <a:br>
              <a:rPr lang="it-IT" altLang="it-IT" b="1" dirty="0" smtClean="0">
                <a:solidFill>
                  <a:schemeClr val="accent2"/>
                </a:solidFill>
                <a:latin typeface="+mn-lt"/>
              </a:rPr>
            </a:br>
            <a:r>
              <a:rPr lang="it-IT" altLang="it-IT" b="1" dirty="0" smtClean="0">
                <a:solidFill>
                  <a:schemeClr val="accent2"/>
                </a:solidFill>
                <a:latin typeface="+mn-lt"/>
              </a:rPr>
              <a:t>al curricolo verticale</a:t>
            </a:r>
            <a:endParaRPr lang="it-IT" altLang="it-IT" sz="4400" b="1" dirty="0" smtClean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subTitle" idx="1"/>
          </p:nvPr>
        </p:nvSpPr>
        <p:spPr/>
        <p:txBody>
          <a:bodyPr lIns="90000" tIns="45000" rIns="90000" bIns="45000" rtlCol="0">
            <a:normAutofit fontScale="85000" lnSpcReduction="20000"/>
          </a:bodyPr>
          <a:lstStyle/>
          <a:p>
            <a:pPr marL="274320" indent="-341313" algn="ctr" eaLnBrk="1" fontAlgn="auto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4400" dirty="0" smtClean="0"/>
          </a:p>
          <a:p>
            <a:pPr marL="274320" indent="-341313" algn="ctr" eaLnBrk="1" fontAlgn="auto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4400" dirty="0"/>
          </a:p>
          <a:p>
            <a:pPr marL="274320" indent="-341313" algn="ctr" eaLnBrk="1" fontAlgn="auto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altLang="it-IT" sz="4400" dirty="0" smtClean="0">
                <a:solidFill>
                  <a:schemeClr val="tx1"/>
                </a:solidFill>
              </a:rPr>
              <a:t>Scuola Secondaria 1° grado</a:t>
            </a:r>
          </a:p>
          <a:p>
            <a:pPr marL="274320" indent="-341313" algn="ctr" eaLnBrk="1" fontAlgn="auto" hangingPunct="1">
              <a:buClrTx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it-IT" altLang="it-IT" sz="4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3917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27584" y="112474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Area di lavoro</a:t>
            </a:r>
            <a:br>
              <a:rPr lang="it-IT" dirty="0" smtClean="0"/>
            </a:br>
            <a:r>
              <a:rPr lang="it-IT" b="1" dirty="0" smtClean="0"/>
              <a:t>CITTADINANZA A SCUOLA</a:t>
            </a:r>
            <a:br>
              <a:rPr lang="it-IT" b="1" dirty="0" smtClean="0"/>
            </a:br>
            <a:r>
              <a:rPr lang="it-IT" b="1" dirty="0"/>
              <a:t/>
            </a:r>
            <a:br>
              <a:rPr lang="it-IT" b="1" dirty="0"/>
            </a:br>
            <a:r>
              <a:rPr lang="it-IT" b="1" dirty="0"/>
              <a:t/>
            </a:r>
            <a:br>
              <a:rPr lang="it-IT" b="1" dirty="0"/>
            </a:br>
            <a:endParaRPr lang="it-IT" dirty="0"/>
          </a:p>
        </p:txBody>
      </p:sp>
      <p:sp>
        <p:nvSpPr>
          <p:cNvPr id="14" name="Sottotitolo 13"/>
          <p:cNvSpPr>
            <a:spLocks noGrp="1"/>
          </p:cNvSpPr>
          <p:nvPr>
            <p:ph type="subTitle" idx="1"/>
          </p:nvPr>
        </p:nvSpPr>
        <p:spPr>
          <a:xfrm>
            <a:off x="1475656" y="3356992"/>
            <a:ext cx="6400800" cy="1752600"/>
          </a:xfrm>
        </p:spPr>
        <p:txBody>
          <a:bodyPr>
            <a:noAutofit/>
          </a:bodyPr>
          <a:lstStyle/>
          <a:p>
            <a:r>
              <a:rPr lang="it-IT" sz="4000" dirty="0" smtClean="0">
                <a:solidFill>
                  <a:schemeClr val="tx1"/>
                </a:solidFill>
              </a:rPr>
              <a:t>Titolo del progetto</a:t>
            </a:r>
          </a:p>
          <a:p>
            <a:r>
              <a:rPr lang="it-IT" sz="4000" b="1" dirty="0" smtClean="0">
                <a:solidFill>
                  <a:schemeClr val="tx1"/>
                </a:solidFill>
              </a:rPr>
              <a:t>LA PARTECIPAZIONE ALLA VITA DELLA SCUOLA</a:t>
            </a:r>
            <a:endParaRPr lang="it-IT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20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03648" y="1196752"/>
            <a:ext cx="6408712" cy="4752528"/>
          </a:xfrm>
        </p:spPr>
        <p:txBody>
          <a:bodyPr>
            <a:normAutofit fontScale="47500" lnSpcReduction="20000"/>
          </a:bodyPr>
          <a:lstStyle/>
          <a:p>
            <a:r>
              <a:rPr lang="it-IT" sz="6700" dirty="0" smtClean="0">
                <a:solidFill>
                  <a:schemeClr val="tx1"/>
                </a:solidFill>
              </a:rPr>
              <a:t>PARTECIPAZIONE</a:t>
            </a:r>
          </a:p>
          <a:p>
            <a:endParaRPr lang="it-IT" sz="6700" dirty="0" smtClean="0">
              <a:solidFill>
                <a:schemeClr val="tx1"/>
              </a:solidFill>
            </a:endParaRPr>
          </a:p>
          <a:p>
            <a:r>
              <a:rPr lang="it-IT" sz="6700" dirty="0" smtClean="0">
                <a:solidFill>
                  <a:schemeClr val="tx1"/>
                </a:solidFill>
              </a:rPr>
              <a:t>RESPONSABILITA’</a:t>
            </a:r>
          </a:p>
          <a:p>
            <a:endParaRPr lang="it-IT" sz="6700" dirty="0">
              <a:solidFill>
                <a:schemeClr val="tx1"/>
              </a:solidFill>
            </a:endParaRPr>
          </a:p>
          <a:p>
            <a:r>
              <a:rPr lang="it-IT" sz="6700" dirty="0" smtClean="0">
                <a:solidFill>
                  <a:schemeClr val="tx1"/>
                </a:solidFill>
              </a:rPr>
              <a:t>CITTADINANZA ATTIVA</a:t>
            </a:r>
          </a:p>
          <a:p>
            <a:endParaRPr lang="it-IT" sz="6700" dirty="0">
              <a:solidFill>
                <a:schemeClr val="tx1"/>
              </a:solidFill>
            </a:endParaRPr>
          </a:p>
          <a:p>
            <a:r>
              <a:rPr lang="it-IT" sz="6700" dirty="0" smtClean="0">
                <a:solidFill>
                  <a:schemeClr val="tx1"/>
                </a:solidFill>
              </a:rPr>
              <a:t>COLLABORAZIONE</a:t>
            </a:r>
          </a:p>
          <a:p>
            <a:endParaRPr lang="it-IT" sz="6700" dirty="0" smtClean="0">
              <a:solidFill>
                <a:schemeClr val="tx1"/>
              </a:solidFill>
            </a:endParaRPr>
          </a:p>
          <a:p>
            <a:r>
              <a:rPr lang="it-IT" sz="6700" dirty="0" smtClean="0">
                <a:solidFill>
                  <a:schemeClr val="tx1"/>
                </a:solidFill>
              </a:rPr>
              <a:t>SOLIDARIETA’</a:t>
            </a:r>
          </a:p>
          <a:p>
            <a:endParaRPr lang="it-IT" sz="4000" dirty="0">
              <a:solidFill>
                <a:schemeClr val="tx1"/>
              </a:solidFill>
            </a:endParaRPr>
          </a:p>
          <a:p>
            <a:endParaRPr lang="it-IT" sz="4000" dirty="0" smtClean="0">
              <a:solidFill>
                <a:schemeClr val="tx1"/>
              </a:solidFill>
            </a:endParaRPr>
          </a:p>
          <a:p>
            <a:endParaRPr lang="it-IT" sz="4000" dirty="0">
              <a:solidFill>
                <a:schemeClr val="tx1"/>
              </a:solidFill>
            </a:endParaRPr>
          </a:p>
          <a:p>
            <a:endParaRPr lang="it-IT" sz="4000" dirty="0" smtClean="0">
              <a:solidFill>
                <a:schemeClr val="tx1"/>
              </a:solidFill>
            </a:endParaRPr>
          </a:p>
          <a:p>
            <a:endParaRPr lang="it-IT" sz="4000" dirty="0">
              <a:solidFill>
                <a:schemeClr val="tx1"/>
              </a:solidFill>
            </a:endParaRPr>
          </a:p>
          <a:p>
            <a:endParaRPr lang="it-IT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83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392" y="1052736"/>
            <a:ext cx="6654800" cy="461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23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470025"/>
          </a:xfrm>
        </p:spPr>
        <p:txBody>
          <a:bodyPr/>
          <a:lstStyle/>
          <a:p>
            <a:r>
              <a:rPr lang="it-IT" b="1" dirty="0"/>
              <a:t>OBIETTIVO DI COMPETENZA</a:t>
            </a:r>
            <a:r>
              <a:rPr lang="it-IT" dirty="0"/>
              <a:t>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3568" y="2132856"/>
            <a:ext cx="7920880" cy="3744416"/>
          </a:xfrm>
        </p:spPr>
        <p:txBody>
          <a:bodyPr>
            <a:normAutofit fontScale="92500"/>
          </a:bodyPr>
          <a:lstStyle/>
          <a:p>
            <a:pPr algn="l"/>
            <a:r>
              <a:rPr lang="it-IT" dirty="0">
                <a:solidFill>
                  <a:schemeClr val="tx1"/>
                </a:solidFill>
              </a:rPr>
              <a:t>La partecipazione responsabile degli studenti alla vita della comunità scolastica come esercizio di </a:t>
            </a:r>
            <a:r>
              <a:rPr lang="it-IT" b="1" dirty="0">
                <a:solidFill>
                  <a:schemeClr val="tx1"/>
                </a:solidFill>
              </a:rPr>
              <a:t>cittadinanza attiva </a:t>
            </a:r>
            <a:r>
              <a:rPr lang="it-IT" dirty="0">
                <a:solidFill>
                  <a:schemeClr val="tx1"/>
                </a:solidFill>
              </a:rPr>
              <a:t>che permette di </a:t>
            </a:r>
          </a:p>
          <a:p>
            <a:pPr algn="l"/>
            <a:r>
              <a:rPr lang="it-IT" dirty="0">
                <a:solidFill>
                  <a:schemeClr val="tx1"/>
                </a:solidFill>
              </a:rPr>
              <a:t>-riconoscere ed esercitare diritti e doveri, </a:t>
            </a:r>
          </a:p>
          <a:p>
            <a:pPr algn="l"/>
            <a:r>
              <a:rPr lang="it-IT" dirty="0">
                <a:solidFill>
                  <a:schemeClr val="tx1"/>
                </a:solidFill>
              </a:rPr>
              <a:t>-acquisire capacità di lavorare e progettare insieme, </a:t>
            </a:r>
          </a:p>
          <a:p>
            <a:pPr algn="l"/>
            <a:r>
              <a:rPr lang="it-IT" dirty="0">
                <a:solidFill>
                  <a:schemeClr val="tx1"/>
                </a:solidFill>
              </a:rPr>
              <a:t>rafforzare il senso di solidarietà. </a:t>
            </a:r>
          </a:p>
        </p:txBody>
      </p:sp>
    </p:spTree>
    <p:extLst>
      <p:ext uri="{BB962C8B-B14F-4D97-AF65-F5344CB8AC3E}">
        <p14:creationId xmlns:p14="http://schemas.microsoft.com/office/powerpoint/2010/main" val="53996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 algn="ctr">
              <a:lnSpc>
                <a:spcPct val="1000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altLang="it-IT" sz="4000"/>
              <a:t>OBIETTIVI 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39725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1pPr>
            <a:lvl2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2pPr>
            <a:lvl3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3pPr>
            <a:lvl4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4pPr>
            <a:lvl5pPr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0"/>
                <a:cs typeface="Microsoft YaHei" charset="0"/>
              </a:defRPr>
            </a:lvl9pPr>
          </a:lstStyle>
          <a:p>
            <a:pPr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Tx/>
              <a:buFontTx/>
              <a:buNone/>
            </a:pPr>
            <a:endParaRPr lang="it-IT" altLang="it-IT" sz="3200">
              <a:latin typeface="Calibri" charset="0"/>
            </a:endParaRPr>
          </a:p>
          <a:p>
            <a:pPr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Tx/>
              <a:buFontTx/>
              <a:buNone/>
            </a:pPr>
            <a:endParaRPr lang="it-IT" altLang="it-IT" sz="3200">
              <a:latin typeface="Calibri" charset="0"/>
            </a:endParaRPr>
          </a:p>
          <a:p>
            <a:pPr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it-IT" altLang="it-IT" sz="3200">
                <a:latin typeface="Calibri" charset="0"/>
              </a:rPr>
              <a:t>CONOSCERE E COMPRENDERE (sapere)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it-IT" altLang="it-IT" sz="3200">
                <a:latin typeface="Calibri" charset="0"/>
              </a:rPr>
              <a:t>RELAZIONARSI E PARTECIPARE (essere)</a:t>
            </a:r>
          </a:p>
          <a:p>
            <a:pPr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SzPct val="45000"/>
              <a:buFont typeface="Arial" charset="0"/>
              <a:buChar char="•"/>
            </a:pPr>
            <a:r>
              <a:rPr lang="it-IT" altLang="it-IT" sz="3200">
                <a:latin typeface="Calibri" charset="0"/>
              </a:rPr>
              <a:t>DECIDERE E AGIRE (fare)</a:t>
            </a:r>
          </a:p>
        </p:txBody>
      </p:sp>
    </p:spTree>
    <p:extLst>
      <p:ext uri="{BB962C8B-B14F-4D97-AF65-F5344CB8AC3E}">
        <p14:creationId xmlns:p14="http://schemas.microsoft.com/office/powerpoint/2010/main" val="22078619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Dimensioni del curricolo di cittadinanza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r>
              <a:rPr lang="it-IT" b="1" dirty="0" smtClean="0"/>
              <a:t>SAPERE:</a:t>
            </a:r>
            <a:r>
              <a:rPr lang="it-IT" dirty="0" smtClean="0"/>
              <a:t> conoscere, comprendere, pensare criticamente </a:t>
            </a:r>
          </a:p>
          <a:p>
            <a:r>
              <a:rPr lang="it-IT" b="1" dirty="0" smtClean="0"/>
              <a:t>ESSERE: </a:t>
            </a:r>
            <a:r>
              <a:rPr lang="it-IT" dirty="0" smtClean="0"/>
              <a:t>fare esperienze, relazionarsi, percepire sensazioni, apprezzare valori</a:t>
            </a:r>
          </a:p>
          <a:p>
            <a:r>
              <a:rPr lang="it-IT" b="1" dirty="0" smtClean="0"/>
              <a:t>FARE: </a:t>
            </a:r>
            <a:r>
              <a:rPr lang="it-IT" dirty="0" smtClean="0"/>
              <a:t>compiere scelte, adottare comportamenti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721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Percorso Secondaria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solidFill>
                  <a:schemeClr val="accent2">
                    <a:lumMod val="75000"/>
                  </a:schemeClr>
                </a:solidFill>
              </a:rPr>
              <a:t>Classe 1° La motivazione rispetto al comportamento a scuola, l’importanza delle regole, benessere individuale e collettivo, diritti e doveri, regolamento di classe.</a:t>
            </a:r>
          </a:p>
          <a:p>
            <a:endParaRPr lang="it-IT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it-IT" dirty="0" smtClean="0">
                <a:solidFill>
                  <a:schemeClr val="tx2">
                    <a:lumMod val="75000"/>
                  </a:schemeClr>
                </a:solidFill>
              </a:rPr>
              <a:t>Classe 2° Il concetto di gruppo-classe, prendiamoci cura del gruppo, l’arte dell’ascoltare, l’arte del comunicare, la discussione e il dibattito.</a:t>
            </a:r>
          </a:p>
          <a:p>
            <a:endParaRPr lang="it-IT" dirty="0" smtClean="0">
              <a:solidFill>
                <a:schemeClr val="accent2"/>
              </a:solidFill>
            </a:endParaRPr>
          </a:p>
          <a:p>
            <a:r>
              <a:rPr lang="it-I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Classe 3° </a:t>
            </a:r>
            <a:r>
              <a:rPr lang="it-IT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it-I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L’assemblea di classe come strumento di partecipazione attiva alla vita della comunità scolastica e di progressiva assunzione di responsabilità.</a:t>
            </a:r>
            <a:endParaRPr lang="it-IT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48600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955036"/>
              </p:ext>
            </p:extLst>
          </p:nvPr>
        </p:nvGraphicFramePr>
        <p:xfrm>
          <a:off x="1043608" y="980728"/>
          <a:ext cx="6840761" cy="5038788"/>
        </p:xfrm>
        <a:graphic>
          <a:graphicData uri="http://schemas.openxmlformats.org/drawingml/2006/table">
            <a:tbl>
              <a:tblPr firstRow="1" firstCol="1" bandRow="1"/>
              <a:tblGrid>
                <a:gridCol w="1777182"/>
                <a:gridCol w="2477641"/>
                <a:gridCol w="2585938"/>
              </a:tblGrid>
              <a:tr h="2396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FASI DI LAVORO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>
                          <a:effectLst/>
                          <a:latin typeface="Calibri"/>
                          <a:ea typeface="Calibri"/>
                          <a:cs typeface="Times New Roman"/>
                        </a:rPr>
                        <a:t>AZIONI DEL DOCENTE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AZIONI DELLO STUDENTE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8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Fase 1</a:t>
                      </a:r>
                      <a:r>
                        <a:rPr lang="it-IT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Entriamo in argomento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Presenta un testo narrativo per prendere confidenza con l’argomento trattato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Dopo la lettura, attraverso un questionario, riflette per mettere a fuoco i concetti fondamentali presenti  nel  testo.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56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Fase2 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Le motivazioni</a:t>
                      </a:r>
                      <a:endParaRPr lang="it-IT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Propone una domanda stimolo: “Perché mi comporto bene a scuola?”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 dirty="0">
                          <a:effectLst/>
                          <a:latin typeface="Times New Roman"/>
                        </a:rPr>
                        <a:t>Analizzando le risposte degli alunni introduce il concetto di </a:t>
                      </a:r>
                      <a:r>
                        <a:rPr lang="it-IT" sz="1200" b="1" dirty="0">
                          <a:effectLst/>
                          <a:latin typeface="Times New Roman"/>
                        </a:rPr>
                        <a:t>motivazione interna ed esterna</a:t>
                      </a:r>
                      <a:endParaRPr lang="it-IT" sz="12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>
                          <a:effectLst/>
                          <a:latin typeface="Times New Roman"/>
                        </a:rPr>
                        <a:t>Risponde  e confronta la propria risposta  con quella dei compagni.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>
                          <a:effectLst/>
                          <a:latin typeface="Times New Roman"/>
                        </a:rPr>
                        <a:t>Scopre  </a:t>
                      </a:r>
                      <a:r>
                        <a:rPr lang="it-IT" sz="1200" b="1">
                          <a:effectLst/>
                          <a:latin typeface="Times New Roman"/>
                        </a:rPr>
                        <a:t>la forza</a:t>
                      </a:r>
                      <a:r>
                        <a:rPr lang="it-IT" sz="1200">
                          <a:effectLst/>
                          <a:latin typeface="Times New Roman"/>
                        </a:rPr>
                        <a:t> della motivazione interna e la </a:t>
                      </a:r>
                      <a:r>
                        <a:rPr lang="it-IT" sz="1200" b="1">
                          <a:effectLst/>
                          <a:latin typeface="Times New Roman"/>
                        </a:rPr>
                        <a:t>debolezza</a:t>
                      </a:r>
                      <a:r>
                        <a:rPr lang="it-IT" sz="1200">
                          <a:effectLst/>
                          <a:latin typeface="Times New Roman"/>
                        </a:rPr>
                        <a:t> di quella esterna. 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>
                          <a:effectLst/>
                          <a:latin typeface="Times New Roman"/>
                        </a:rPr>
                        <a:t>Riflette su alcuni dei propri comportamenti e sull’influenza che questi potrebbero avere sul clima della classe.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945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Fase 3: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20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t-IT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Le regole</a:t>
                      </a:r>
                      <a:endParaRPr lang="it-IT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 dirty="0">
                          <a:effectLst/>
                          <a:latin typeface="Times New Roman"/>
                        </a:rPr>
                        <a:t>Propone la lettura di un brano sulla necessità che la vita di una società debba essere guidata da regole.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 dirty="0">
                          <a:effectLst/>
                          <a:latin typeface="Times New Roman"/>
                        </a:rPr>
                        <a:t>Invita i ragazzi a pensare alle regole che rispetta ogni giorno a casa, a scuola, con gli amici.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 dirty="0">
                          <a:effectLst/>
                          <a:latin typeface="Times New Roman"/>
                        </a:rPr>
                        <a:t>Vuole dimostrare che una società non può fare a meno delle regole; invita ad individuare le regole che sono presenti in contesti differenti.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 dirty="0">
                          <a:effectLst/>
                          <a:latin typeface="Times New Roman"/>
                        </a:rPr>
                        <a:t>Scrive tre idee tratte dal testo che lo hanno particolarmente colpito.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 dirty="0">
                          <a:effectLst/>
                          <a:latin typeface="Times New Roman"/>
                        </a:rPr>
                        <a:t>Indica quali sono le regole che gli è facile seguire perché ne comprende l’importanza, e di quali, invece, non ne capisce il senso. Confronta il suo lavoro con quello dei compagni.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200" dirty="0">
                          <a:effectLst/>
                          <a:latin typeface="Times New Roman"/>
                        </a:rPr>
                        <a:t>Trova qualche regola nelle situazioni presentate dall’insegnante.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230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239520" y="2240502"/>
          <a:ext cx="6664960" cy="3245358"/>
        </p:xfrm>
        <a:graphic>
          <a:graphicData uri="http://schemas.openxmlformats.org/drawingml/2006/table">
            <a:tbl>
              <a:tblPr firstRow="1" firstCol="1" bandRow="1"/>
              <a:tblGrid>
                <a:gridCol w="1731510"/>
                <a:gridCol w="2413968"/>
                <a:gridCol w="251948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Fase 5</a:t>
                      </a:r>
                      <a:r>
                        <a:rPr lang="it-I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: 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Diritti e libertà, doveri e limiti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Visione film “Le Choristes”</a:t>
                      </a:r>
                    </a:p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Guida gli alunni alla definizione d</a:t>
                      </a:r>
                      <a:r>
                        <a:rPr lang="it-IT" sz="1000" b="1">
                          <a:effectLst/>
                          <a:latin typeface="Times New Roman"/>
                        </a:rPr>
                        <a:t>i benessere individuale e benessere collettivo.</a:t>
                      </a:r>
                      <a:endParaRPr lang="it-IT" sz="1000">
                        <a:effectLst/>
                        <a:latin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Risponde al questionario di comprensione del film.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Elenca  una serie di situazioni nelle quali ad un </a:t>
                      </a:r>
                      <a:r>
                        <a:rPr lang="it-IT" sz="1000" b="1">
                          <a:effectLst/>
                          <a:latin typeface="Times New Roman"/>
                        </a:rPr>
                        <a:t>diritto </a:t>
                      </a:r>
                      <a:r>
                        <a:rPr lang="it-IT" sz="1000">
                          <a:effectLst/>
                          <a:latin typeface="Times New Roman"/>
                        </a:rPr>
                        <a:t>corrisponde un </a:t>
                      </a:r>
                      <a:r>
                        <a:rPr lang="it-IT" sz="1000" b="1">
                          <a:effectLst/>
                          <a:latin typeface="Times New Roman"/>
                        </a:rPr>
                        <a:t>dovere</a:t>
                      </a:r>
                      <a:endParaRPr lang="it-IT" sz="1000">
                        <a:effectLst/>
                        <a:latin typeface="Times New Roman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Fa due esempi di comportamenti scorretti (per la strada, dove abita, durate un’uscita…) che pensa di dover evitare per il benessere di tutti.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Fase 6 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La definizione di gruppo classe</a:t>
                      </a:r>
                      <a:endParaRPr lang="it-I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Conduce gli alunni a riflettere sul ruolo del gruppo, introduce la discussione con un disegno che rappresenta una cordata di persone che scalano un monte.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Invita a rispondere a domande stimolo che aiutino il passaggio dalla funzione denotativa al simbolo che essa può rappresentare.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>
                          <a:effectLst/>
                          <a:latin typeface="Times New Roman"/>
                        </a:rPr>
                        <a:t>Aiuta a giungere ad una definizione di gruppo , nello specifico del gruppo classe.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 dirty="0">
                          <a:effectLst/>
                          <a:latin typeface="Times New Roman"/>
                        </a:rPr>
                        <a:t>Risponde alle domande  - guida sull’immagine.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 dirty="0">
                          <a:effectLst/>
                          <a:latin typeface="Times New Roman"/>
                        </a:rPr>
                        <a:t>Confronta le proprie risposte con quella dei compagni.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+mj-lt"/>
                        <a:buAutoNum type="alphaLcParenR"/>
                      </a:pPr>
                      <a:r>
                        <a:rPr lang="it-IT" sz="1000" dirty="0">
                          <a:effectLst/>
                          <a:latin typeface="Times New Roman"/>
                        </a:rPr>
                        <a:t>Giunge a definire il concetto di gruppo classe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5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Cittadinanza a scuola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 smtClean="0"/>
              <a:t>Dimensione Integrata </a:t>
            </a:r>
          </a:p>
          <a:p>
            <a:pPr algn="ctr"/>
            <a:r>
              <a:rPr lang="it-IT" dirty="0" smtClean="0"/>
              <a:t>Dimensione Traversale </a:t>
            </a:r>
          </a:p>
          <a:p>
            <a:pPr algn="ctr"/>
            <a:endParaRPr lang="it-IT" dirty="0"/>
          </a:p>
          <a:p>
            <a:pPr algn="ctr"/>
            <a:r>
              <a:rPr lang="it-IT" dirty="0" smtClean="0"/>
              <a:t>Curricolo esplicito</a:t>
            </a:r>
          </a:p>
          <a:p>
            <a:pPr algn="ctr"/>
            <a:r>
              <a:rPr lang="it-IT" dirty="0" smtClean="0"/>
              <a:t>Curricolo implicito /nascosto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932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dirty="0" smtClean="0"/>
              <a:t>Classe 1° Secondaria </a:t>
            </a:r>
            <a:r>
              <a:rPr lang="it-IT" sz="3600" dirty="0"/>
              <a:t>1° </a:t>
            </a:r>
            <a:r>
              <a:rPr lang="it-IT" sz="3600" dirty="0" smtClean="0"/>
              <a:t>GRADO</a:t>
            </a:r>
            <a:br>
              <a:rPr lang="it-IT" sz="3600" dirty="0" smtClean="0"/>
            </a:br>
            <a:r>
              <a:rPr lang="it-IT" sz="3600" dirty="0" smtClean="0"/>
              <a:t>1° fase </a:t>
            </a:r>
            <a:r>
              <a:rPr lang="it-IT" sz="3600" b="1" dirty="0" smtClean="0"/>
              <a:t>SAPERE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/>
              <a:t>Conoscere il regolamento di Istituto</a:t>
            </a:r>
          </a:p>
          <a:p>
            <a:r>
              <a:rPr lang="it-IT" dirty="0" smtClean="0"/>
              <a:t>Conoscere </a:t>
            </a:r>
            <a:r>
              <a:rPr lang="it-IT" dirty="0" err="1" smtClean="0"/>
              <a:t>aIcuni</a:t>
            </a:r>
            <a:r>
              <a:rPr lang="it-IT" dirty="0" smtClean="0"/>
              <a:t> articoli dello Statuto delle Studentesse e degli Studenti</a:t>
            </a:r>
            <a:endParaRPr lang="it-IT" dirty="0"/>
          </a:p>
          <a:p>
            <a:r>
              <a:rPr lang="it-IT" dirty="0" smtClean="0"/>
              <a:t>Riconoscere il valore delle regole</a:t>
            </a:r>
          </a:p>
          <a:p>
            <a:r>
              <a:rPr lang="it-IT" dirty="0" smtClean="0"/>
              <a:t>Riconoscere diritti/doveri individuali e collettivi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980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Classe 1° Secondaria 1° GRADO</a:t>
            </a:r>
            <a:br>
              <a:rPr lang="it-IT" dirty="0"/>
            </a:br>
            <a:r>
              <a:rPr lang="it-IT" dirty="0" smtClean="0"/>
              <a:t>2° </a:t>
            </a:r>
            <a:r>
              <a:rPr lang="it-IT" dirty="0"/>
              <a:t>fase </a:t>
            </a:r>
            <a:r>
              <a:rPr lang="it-IT" b="1" dirty="0" smtClean="0"/>
              <a:t>ESSERE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/>
              <a:t>Riflettere sull’esperienza in classe</a:t>
            </a:r>
          </a:p>
          <a:p>
            <a:r>
              <a:rPr lang="it-IT" dirty="0" smtClean="0"/>
              <a:t>Confrontarsi su benessere individuale e collettivo</a:t>
            </a:r>
          </a:p>
          <a:p>
            <a:r>
              <a:rPr lang="it-IT" dirty="0" smtClean="0"/>
              <a:t>Riflettere sul gruppo classe</a:t>
            </a:r>
          </a:p>
          <a:p>
            <a:r>
              <a:rPr lang="it-IT" dirty="0" smtClean="0"/>
              <a:t>L’ Arte dell’ascolto</a:t>
            </a:r>
          </a:p>
          <a:p>
            <a:r>
              <a:rPr lang="it-IT" dirty="0" smtClean="0"/>
              <a:t>Costruzione collettiva del regolamento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5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Classe 1° Secondaria 1° GRADO</a:t>
            </a:r>
            <a:br>
              <a:rPr lang="it-IT" dirty="0"/>
            </a:br>
            <a:r>
              <a:rPr lang="it-IT" dirty="0" smtClean="0"/>
              <a:t>3° </a:t>
            </a:r>
            <a:r>
              <a:rPr lang="it-IT" dirty="0"/>
              <a:t>fase </a:t>
            </a:r>
            <a:r>
              <a:rPr lang="it-IT" b="1" dirty="0" smtClean="0"/>
              <a:t>FARE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/>
              <a:t>Rispettare le regole del regolamento</a:t>
            </a:r>
          </a:p>
          <a:p>
            <a:r>
              <a:rPr lang="it-IT" dirty="0" smtClean="0"/>
              <a:t>Riflettere sul proprio comportamento</a:t>
            </a:r>
          </a:p>
          <a:p>
            <a:r>
              <a:rPr lang="it-IT" dirty="0" smtClean="0"/>
              <a:t>Avviarsi  all’autovalutazione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5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772400" cy="1470025"/>
          </a:xfrm>
        </p:spPr>
        <p:txBody>
          <a:bodyPr/>
          <a:lstStyle/>
          <a:p>
            <a:r>
              <a:rPr lang="it-IT" dirty="0" smtClean="0"/>
              <a:t>Percorsi di Cittadinanza a scuola</a:t>
            </a:r>
            <a:endParaRPr lang="it-IT" dirty="0"/>
          </a:p>
        </p:txBody>
      </p:sp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1331640" y="1916832"/>
            <a:ext cx="6400800" cy="4032448"/>
          </a:xfrm>
        </p:spPr>
        <p:txBody>
          <a:bodyPr>
            <a:normAutofit fontScale="62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Progetto accoglienza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Patto di corresponsabilità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Costruzione regolamento di classe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Assemblea di classe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smtClean="0">
                <a:solidFill>
                  <a:schemeClr val="tx1"/>
                </a:solidFill>
              </a:rPr>
              <a:t>Percorso L’ Apprendista </a:t>
            </a:r>
            <a:r>
              <a:rPr lang="it-IT" dirty="0" smtClean="0">
                <a:solidFill>
                  <a:schemeClr val="tx1"/>
                </a:solidFill>
              </a:rPr>
              <a:t>cittadino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Educazione </a:t>
            </a:r>
            <a:r>
              <a:rPr lang="it-IT" dirty="0">
                <a:solidFill>
                  <a:schemeClr val="tx1"/>
                </a:solidFill>
              </a:rPr>
              <a:t>alla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Prosocialità</a:t>
            </a: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 smtClean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Consiglio comunale dei Ragazzi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Partecipazione alle Manifestazioni </a:t>
            </a:r>
            <a:r>
              <a:rPr lang="it-IT" dirty="0">
                <a:solidFill>
                  <a:schemeClr val="tx1"/>
                </a:solidFill>
              </a:rPr>
              <a:t>Civili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Educazione alla  </a:t>
            </a:r>
            <a:r>
              <a:rPr lang="it-IT" dirty="0" smtClean="0">
                <a:solidFill>
                  <a:schemeClr val="tx1"/>
                </a:solidFill>
              </a:rPr>
              <a:t>legalità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Sicurezza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chemeClr val="tx1"/>
                </a:solidFill>
              </a:rPr>
              <a:t>…………………..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196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468313" y="26035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1pPr>
            <a:lvl2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2pPr>
            <a:lvl3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3pPr>
            <a:lvl4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4pPr>
            <a:lvl5pPr eaLnBrk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9pPr>
          </a:lstStyle>
          <a:p>
            <a:pPr algn="ctr" eaLnBrk="1" hangingPunct="1">
              <a:lnSpc>
                <a:spcPct val="100000"/>
              </a:lnSpc>
              <a:buClrTx/>
              <a:buFontTx/>
              <a:buNone/>
            </a:pPr>
            <a:r>
              <a:rPr lang="it-IT" altLang="it-IT" sz="3200">
                <a:solidFill>
                  <a:srgbClr val="000000"/>
                </a:solidFill>
              </a:rPr>
              <a:t>Educazione alla prosocialità: punti di forza</a:t>
            </a:r>
          </a:p>
        </p:txBody>
      </p:sp>
      <p:sp>
        <p:nvSpPr>
          <p:cNvPr id="37891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 eaLnBrk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1pPr>
            <a:lvl2pPr eaLnBrk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2pPr>
            <a:lvl3pPr eaLnBrk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3pPr>
            <a:lvl4pPr eaLnBrk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4pPr>
            <a:lvl5pPr eaLnBrk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pitchFamily="34" charset="0"/>
                <a:ea typeface="Microsoft YaHei" charset="0"/>
                <a:cs typeface="Microsoft YaHei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itchFamily="34" charset="0"/>
              <a:buChar char="•"/>
            </a:pPr>
            <a:r>
              <a:rPr lang="it-IT" altLang="it-IT" sz="2800">
                <a:solidFill>
                  <a:srgbClr val="000000"/>
                </a:solidFill>
              </a:rPr>
              <a:t>Riconoscere l’altro da sé come valore e ricchezza (</a:t>
            </a:r>
            <a:r>
              <a:rPr lang="it-IT" altLang="it-IT" sz="2600">
                <a:solidFill>
                  <a:srgbClr val="000000"/>
                </a:solidFill>
              </a:rPr>
              <a:t>persona, istituzione, soggetto di diritto</a:t>
            </a:r>
            <a:r>
              <a:rPr lang="it-IT" altLang="it-IT" sz="280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itchFamily="34" charset="0"/>
              <a:buChar char="•"/>
            </a:pPr>
            <a:r>
              <a:rPr lang="it-IT" altLang="it-IT" sz="2800">
                <a:solidFill>
                  <a:srgbClr val="000000"/>
                </a:solidFill>
              </a:rPr>
              <a:t>Costruire relazioni positive tra individui/cittadini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itchFamily="34" charset="0"/>
              <a:buChar char="•"/>
            </a:pPr>
            <a:r>
              <a:rPr lang="it-IT" altLang="it-IT" sz="2800">
                <a:solidFill>
                  <a:srgbClr val="000000"/>
                </a:solidFill>
              </a:rPr>
              <a:t>Imparare a vivere insieme, consolidando il senso di appartenenza a una cultura che si apre alle altre e che riconosce l’alterità come opportunità e arricchimento</a:t>
            </a:r>
          </a:p>
        </p:txBody>
      </p:sp>
    </p:spTree>
    <p:extLst>
      <p:ext uri="{BB962C8B-B14F-4D97-AF65-F5344CB8AC3E}">
        <p14:creationId xmlns:p14="http://schemas.microsoft.com/office/powerpoint/2010/main" val="3717444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 dirty="0" smtClean="0"/>
              <a:t>Metodologie didattiche attive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it-IT" altLang="it-IT" sz="2200" dirty="0" smtClean="0"/>
              <a:t> </a:t>
            </a:r>
          </a:p>
          <a:p>
            <a:pPr marL="0" indent="0"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endParaRPr lang="it-IT" altLang="it-IT" sz="2800" dirty="0" smtClean="0"/>
          </a:p>
          <a:p>
            <a:pPr marL="0" indent="0">
              <a:lnSpc>
                <a:spcPct val="90000"/>
              </a:lnSpc>
              <a:defRPr/>
            </a:pPr>
            <a:r>
              <a:rPr lang="it-IT" altLang="it-IT" sz="2400" dirty="0" smtClean="0"/>
              <a:t>Metodologie che coinvolgono </a:t>
            </a:r>
            <a:r>
              <a:rPr lang="it-IT" altLang="it-IT" sz="2400" b="1" dirty="0"/>
              <a:t>diverse dimensioni</a:t>
            </a:r>
            <a:r>
              <a:rPr lang="it-IT" altLang="it-IT" sz="2400" dirty="0"/>
              <a:t>: cognitiva, metacognitiva, </a:t>
            </a:r>
            <a:r>
              <a:rPr lang="it-IT" altLang="it-IT" sz="2400" dirty="0" smtClean="0"/>
              <a:t>emozionale</a:t>
            </a:r>
            <a:r>
              <a:rPr lang="it-IT" altLang="it-IT" sz="2400" dirty="0"/>
              <a:t>, relazionale, comportamentale, motivazionale</a:t>
            </a:r>
            <a:r>
              <a:rPr lang="it-IT" altLang="it-IT" sz="2400" dirty="0" smtClean="0"/>
              <a:t>.</a:t>
            </a:r>
          </a:p>
          <a:p>
            <a:pPr marL="0" indent="0">
              <a:lnSpc>
                <a:spcPct val="90000"/>
              </a:lnSpc>
              <a:defRPr/>
            </a:pPr>
            <a:endParaRPr lang="it-IT" altLang="it-IT" sz="2400" b="1" dirty="0"/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it-IT" altLang="it-IT" sz="2400" b="1" dirty="0" smtClean="0"/>
              <a:t>Metodologie di tipo laboratoriale </a:t>
            </a:r>
            <a:r>
              <a:rPr lang="it-IT" altLang="it-IT" sz="2400" dirty="0" smtClean="0"/>
              <a:t>che implicano il possesso di abilità come saper lavorare in gruppo, cooperare, prestare aiuto, riconoscere e accettare le differenze, farsi carico di situazioni, discutere, individuare soluzioni e alternative possibili.</a:t>
            </a:r>
          </a:p>
          <a:p>
            <a:pPr marL="0" indent="0" eaLnBrk="1" hangingPunct="1">
              <a:lnSpc>
                <a:spcPct val="90000"/>
              </a:lnSpc>
              <a:defRPr/>
            </a:pPr>
            <a:endParaRPr lang="it-IT" altLang="it-IT" sz="2400" dirty="0"/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it-IT" altLang="it-IT" sz="2400" b="1" dirty="0" smtClean="0"/>
              <a:t>Apprendimento cooperativo </a:t>
            </a:r>
            <a:r>
              <a:rPr lang="it-IT" altLang="it-IT" sz="2400" dirty="0" smtClean="0"/>
              <a:t>è una strada per apprendere un nuovo modo di costruire conoscenze, responsabilità, condivisione, autoconsapevolezza.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it-IT" alt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140469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611188" y="2700338"/>
            <a:ext cx="7759700" cy="4157662"/>
          </a:xfrm>
          <a:ln/>
        </p:spPr>
        <p:txBody>
          <a:bodyPr anchor="ctr"/>
          <a:lstStyle/>
          <a:p>
            <a:pPr marL="0" indent="0" algn="ctr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it-IT" sz="3500" dirty="0" err="1">
                <a:cs typeface="Arial" pitchFamily="34" charset="0"/>
              </a:rPr>
              <a:t>Rendere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i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ragazzi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i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soggetti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attivi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della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propria</a:t>
            </a:r>
            <a:r>
              <a:rPr lang="en-GB" altLang="it-IT" sz="3500" dirty="0">
                <a:cs typeface="Arial" pitchFamily="34" charset="0"/>
              </a:rPr>
              <a:t> </a:t>
            </a:r>
            <a:r>
              <a:rPr lang="en-GB" altLang="it-IT" sz="3500" dirty="0" err="1">
                <a:cs typeface="Arial" pitchFamily="34" charset="0"/>
              </a:rPr>
              <a:t>formazione</a:t>
            </a:r>
            <a:r>
              <a:rPr lang="en-GB" altLang="it-IT" sz="3500" dirty="0">
                <a:cs typeface="Arial" pitchFamily="34" charset="0"/>
              </a:rPr>
              <a:t>.</a:t>
            </a:r>
          </a:p>
          <a:p>
            <a:pPr marL="0" indent="0" algn="ctr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it-IT" sz="3500" dirty="0"/>
              <a:t> </a:t>
            </a:r>
            <a:endParaRPr lang="en-GB" altLang="it-IT" sz="3500" dirty="0">
              <a:cs typeface="Arial" pitchFamily="34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42888"/>
            <a:ext cx="3960813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3358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569912" y="483680"/>
            <a:ext cx="776922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4400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Apprendimento</a:t>
            </a:r>
            <a:r>
              <a:rPr lang="en-GB" altLang="it-IT" sz="4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cooperativo</a:t>
            </a:r>
            <a:endParaRPr lang="en-GB" altLang="it-IT" sz="4400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1739900"/>
            <a:ext cx="4122738" cy="294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3360738"/>
            <a:ext cx="4483100" cy="311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4454525" y="1800225"/>
            <a:ext cx="4545013" cy="1258888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r>
              <a:rPr lang="it-IT" altLang="it-IT" sz="2800" b="1" dirty="0">
                <a:latin typeface="Times New Roman" pitchFamily="16" charset="0"/>
              </a:rPr>
              <a:t>Superamento di individualismo e</a:t>
            </a:r>
          </a:p>
          <a:p>
            <a:r>
              <a:rPr lang="it-IT" altLang="it-IT" sz="2800" b="1" dirty="0">
                <a:latin typeface="Times New Roman" pitchFamily="16" charset="0"/>
              </a:rPr>
              <a:t> competizione</a:t>
            </a:r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179388" y="5040313"/>
            <a:ext cx="4140200" cy="1258887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r>
              <a:rPr lang="it-IT" altLang="it-IT" sz="2800" b="1" dirty="0">
                <a:latin typeface="Times New Roman" pitchFamily="16" charset="0"/>
              </a:rPr>
              <a:t>Lavoro co-costruttivo, integrativo e </a:t>
            </a:r>
            <a:r>
              <a:rPr lang="it-IT" altLang="it-IT" sz="2800" b="1" dirty="0" err="1">
                <a:latin typeface="Times New Roman" pitchFamily="16" charset="0"/>
              </a:rPr>
              <a:t>prosociale</a:t>
            </a:r>
            <a:endParaRPr lang="it-IT" altLang="it-IT" sz="2800" b="1" dirty="0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101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720725"/>
            <a:ext cx="4843463" cy="311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3419475"/>
            <a:ext cx="4843463" cy="311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179388" y="1079500"/>
            <a:ext cx="4319587" cy="1260475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it-IT" altLang="it-IT" sz="2800" b="1" dirty="0"/>
              <a:t>collaborazione</a:t>
            </a: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4679950" y="4859338"/>
            <a:ext cx="4319588" cy="1260475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r>
              <a:rPr lang="en-GB" altLang="it-IT" sz="2800" b="1" dirty="0"/>
              <a:t>e</a:t>
            </a:r>
            <a:r>
              <a:rPr lang="en-GB" altLang="it-IT" sz="2800" b="1" dirty="0" smtClean="0"/>
              <a:t> </a:t>
            </a:r>
            <a:r>
              <a:rPr lang="it-IT" altLang="it-IT" sz="2800" b="1" dirty="0" smtClean="0">
                <a:latin typeface="Times New Roman" pitchFamily="16" charset="0"/>
              </a:rPr>
              <a:t>scambio </a:t>
            </a:r>
            <a:r>
              <a:rPr lang="it-IT" altLang="it-IT" sz="2800" b="1" dirty="0">
                <a:latin typeface="Times New Roman" pitchFamily="16" charset="0"/>
              </a:rPr>
              <a:t>di aiuto </a:t>
            </a:r>
          </a:p>
          <a:p>
            <a:endParaRPr lang="en-GB" alt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35022588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6100"/>
            <a:ext cx="4664075" cy="287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938" y="3425825"/>
            <a:ext cx="5022850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0" y="5040313"/>
            <a:ext cx="4319588" cy="1260475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lnSpc>
                <a:spcPct val="100000"/>
              </a:lnSpc>
              <a:buClrTx/>
              <a:buFontTx/>
              <a:buNone/>
            </a:pPr>
            <a:r>
              <a:rPr lang="it-IT" altLang="it-IT" sz="2800" b="1" dirty="0" smtClean="0">
                <a:latin typeface="Times New Roman" pitchFamily="16" charset="0"/>
              </a:rPr>
              <a:t>presa </a:t>
            </a:r>
            <a:r>
              <a:rPr lang="it-IT" altLang="it-IT" sz="2800" b="1" dirty="0">
                <a:latin typeface="Times New Roman" pitchFamily="16" charset="0"/>
              </a:rPr>
              <a:t>in carico 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it-IT" altLang="it-IT" sz="2800" b="1" dirty="0">
                <a:latin typeface="Times New Roman" pitchFamily="16" charset="0"/>
              </a:rPr>
              <a:t>dei problemi</a:t>
            </a:r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4500563" y="1258888"/>
            <a:ext cx="4319587" cy="1260475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r>
              <a:rPr lang="it-IT" altLang="it-IT" sz="2800" b="1" dirty="0">
                <a:latin typeface="Times New Roman" pitchFamily="16" charset="0"/>
              </a:rPr>
              <a:t>negoziazione</a:t>
            </a:r>
          </a:p>
        </p:txBody>
      </p:sp>
    </p:spTree>
    <p:extLst>
      <p:ext uri="{BB962C8B-B14F-4D97-AF65-F5344CB8AC3E}">
        <p14:creationId xmlns:p14="http://schemas.microsoft.com/office/powerpoint/2010/main" val="10518344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509588"/>
            <a:ext cx="7759700" cy="1339850"/>
          </a:xfrm>
          <a:ln/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it-IT" sz="3600" dirty="0" smtClean="0"/>
              <a:t>PEER EDUCATION</a:t>
            </a:r>
            <a:br>
              <a:rPr lang="en-GB" altLang="it-IT" sz="3600" dirty="0" smtClean="0"/>
            </a:br>
            <a:endParaRPr lang="en-GB" altLang="it-IT" sz="3600" dirty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755650" y="1412875"/>
            <a:ext cx="7759700" cy="4659313"/>
          </a:xfrm>
          <a:ln/>
        </p:spPr>
        <p:txBody>
          <a:bodyPr anchor="ctr"/>
          <a:lstStyle/>
          <a:p>
            <a:pPr marL="0" indent="0" algn="ctr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it-IT" sz="2800"/>
              <a:t>STRATEGIA EDUCATIVA VOLTA AD ATTIVARE UN PROCESSO DI PASSAGGIO DI </a:t>
            </a:r>
          </a:p>
          <a:p>
            <a:pPr marL="0" indent="0" algn="ctr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it-IT" sz="2800"/>
          </a:p>
          <a:p>
            <a:pPr marL="0" indent="0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it-IT" sz="2800"/>
              <a:t>CONOSCENZE</a:t>
            </a:r>
          </a:p>
          <a:p>
            <a:pPr marL="0" indent="0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it-IT" sz="2800"/>
              <a:t>EMOZIONI</a:t>
            </a:r>
          </a:p>
          <a:p>
            <a:pPr marL="0" indent="0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it-IT" sz="2800"/>
              <a:t>ESPERIENZE</a:t>
            </a:r>
          </a:p>
          <a:p>
            <a:pPr marL="0" indent="0">
              <a:buFont typeface="Wingdings" pitchFamily="2" charset="2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altLang="it-IT" sz="280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038" y="3141663"/>
            <a:ext cx="5922962" cy="371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39638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3240088"/>
            <a:ext cx="3779837" cy="287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4679950" y="4859338"/>
            <a:ext cx="4319588" cy="1260475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r>
              <a:rPr lang="en-GB" altLang="it-IT" sz="2800" b="1" dirty="0" smtClean="0"/>
              <a:t>per </a:t>
            </a:r>
            <a:r>
              <a:rPr lang="en-GB" altLang="it-IT" sz="2800" b="1" dirty="0" err="1" smtClean="0"/>
              <a:t>presentare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 smtClean="0"/>
              <a:t>gli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 smtClean="0"/>
              <a:t>argomenti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 smtClean="0"/>
              <a:t>affrontati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 smtClean="0"/>
              <a:t>ai</a:t>
            </a:r>
            <a:r>
              <a:rPr lang="en-GB" altLang="it-IT" sz="2800" b="1" dirty="0" smtClean="0"/>
              <a:t> bambini di </a:t>
            </a:r>
            <a:r>
              <a:rPr lang="en-GB" altLang="it-IT" sz="2800" b="1" dirty="0" err="1" smtClean="0"/>
              <a:t>classi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 smtClean="0"/>
              <a:t>inferiori</a:t>
            </a:r>
            <a:endParaRPr lang="en-GB" altLang="it-IT" sz="2800" b="1" dirty="0"/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19050" y="752475"/>
            <a:ext cx="4319588" cy="1260475"/>
          </a:xfrm>
          <a:prstGeom prst="roundRect">
            <a:avLst>
              <a:gd name="adj" fmla="val 125"/>
            </a:avLst>
          </a:prstGeom>
          <a:solidFill>
            <a:srgbClr val="99CC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 anchorCtr="1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r>
              <a:rPr lang="en-GB" altLang="it-IT" sz="2800" b="1" dirty="0" err="1" smtClean="0"/>
              <a:t>Gli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 smtClean="0"/>
              <a:t>alunni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 smtClean="0"/>
              <a:t>cercano</a:t>
            </a:r>
            <a:r>
              <a:rPr lang="en-GB" altLang="it-IT" sz="2800" b="1" dirty="0" smtClean="0"/>
              <a:t> </a:t>
            </a:r>
            <a:r>
              <a:rPr lang="en-GB" altLang="it-IT" sz="2800" b="1" dirty="0" err="1"/>
              <a:t>modalità</a:t>
            </a:r>
            <a:r>
              <a:rPr lang="en-GB" altLang="it-IT" sz="2800" b="1" dirty="0"/>
              <a:t> </a:t>
            </a:r>
            <a:r>
              <a:rPr lang="en-GB" altLang="it-IT" sz="2800" b="1" dirty="0" err="1"/>
              <a:t>semplici</a:t>
            </a:r>
            <a:r>
              <a:rPr lang="en-GB" altLang="it-IT" sz="2800" b="1" dirty="0"/>
              <a:t> ma </a:t>
            </a:r>
            <a:r>
              <a:rPr lang="en-GB" altLang="it-IT" sz="2800" b="1" dirty="0" err="1"/>
              <a:t>efficaci</a:t>
            </a:r>
            <a:r>
              <a:rPr lang="en-GB" altLang="it-IT" sz="2800" b="1" dirty="0"/>
              <a:t> </a:t>
            </a:r>
          </a:p>
        </p:txBody>
      </p:sp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720725"/>
            <a:ext cx="4122737" cy="3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3493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509588"/>
            <a:ext cx="776605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32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Provate a sistemare le parole negli insiemi lessicali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444625"/>
            <a:ext cx="3763962" cy="323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225" y="2700338"/>
            <a:ext cx="4300538" cy="362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4825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0350"/>
            <a:ext cx="3132137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933825"/>
            <a:ext cx="5257800" cy="2760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4643438" y="981075"/>
            <a:ext cx="27368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125"/>
              </a:spcBef>
              <a:buClr>
                <a:srgbClr val="000000"/>
              </a:buClr>
              <a:buFont typeface="Comic Sans MS" pitchFamily="66" charset="0"/>
              <a:buNone/>
            </a:pPr>
            <a:r>
              <a:rPr lang="en-GB" altLang="it-IT" sz="1800" dirty="0" err="1">
                <a:solidFill>
                  <a:schemeClr val="tx1"/>
                </a:solidFill>
                <a:latin typeface="Comic Sans MS" pitchFamily="66" charset="0"/>
              </a:rPr>
              <a:t>Ascolta</a:t>
            </a:r>
            <a:r>
              <a:rPr lang="en-GB" altLang="it-IT" sz="1800" dirty="0">
                <a:solidFill>
                  <a:schemeClr val="tx1"/>
                </a:solidFill>
                <a:latin typeface="Comic Sans MS" pitchFamily="66" charset="0"/>
              </a:rPr>
              <a:t> la </a:t>
            </a:r>
            <a:r>
              <a:rPr lang="en-GB" altLang="it-IT" sz="1800" dirty="0" err="1">
                <a:solidFill>
                  <a:schemeClr val="tx1"/>
                </a:solidFill>
                <a:latin typeface="Comic Sans MS" pitchFamily="66" charset="0"/>
              </a:rPr>
              <a:t>storia</a:t>
            </a:r>
            <a:r>
              <a:rPr lang="en-GB" altLang="it-IT" sz="1800" dirty="0">
                <a:solidFill>
                  <a:schemeClr val="tx1"/>
                </a:solidFill>
                <a:latin typeface="Comic Sans MS" pitchFamily="66" charset="0"/>
              </a:rPr>
              <a:t>….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2173111" y="5013176"/>
            <a:ext cx="1439862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125"/>
              </a:spcBef>
              <a:buClr>
                <a:srgbClr val="000000"/>
              </a:buClr>
              <a:buFont typeface="Comic Sans MS" pitchFamily="66" charset="0"/>
              <a:buNone/>
            </a:pPr>
            <a:r>
              <a:rPr lang="en-GB" altLang="it-IT" sz="1800" dirty="0">
                <a:solidFill>
                  <a:schemeClr val="tx1"/>
                </a:solidFill>
                <a:latin typeface="Comic Sans MS" pitchFamily="66" charset="0"/>
              </a:rPr>
              <a:t>… e </a:t>
            </a:r>
            <a:r>
              <a:rPr lang="en-GB" altLang="it-IT" sz="1800" dirty="0" err="1">
                <a:solidFill>
                  <a:schemeClr val="tx1"/>
                </a:solidFill>
                <a:latin typeface="Comic Sans MS" pitchFamily="66" charset="0"/>
              </a:rPr>
              <a:t>aiutaci</a:t>
            </a:r>
            <a:r>
              <a:rPr lang="en-GB" altLang="it-IT" sz="1800" dirty="0">
                <a:solidFill>
                  <a:schemeClr val="tx1"/>
                </a:solidFill>
                <a:latin typeface="Comic Sans MS" pitchFamily="66" charset="0"/>
              </a:rPr>
              <a:t> a </a:t>
            </a:r>
            <a:r>
              <a:rPr lang="en-GB" altLang="it-IT" sz="1800" dirty="0" err="1">
                <a:solidFill>
                  <a:schemeClr val="tx1"/>
                </a:solidFill>
                <a:latin typeface="Comic Sans MS" pitchFamily="66" charset="0"/>
              </a:rPr>
              <a:t>rispondere</a:t>
            </a:r>
            <a:r>
              <a:rPr lang="en-GB" altLang="it-IT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GB" altLang="it-IT" sz="1800" dirty="0" err="1">
                <a:solidFill>
                  <a:schemeClr val="tx1"/>
                </a:solidFill>
                <a:latin typeface="Comic Sans MS" pitchFamily="66" charset="0"/>
              </a:rPr>
              <a:t>alle</a:t>
            </a:r>
            <a:r>
              <a:rPr lang="en-GB" altLang="it-IT" sz="1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GB" altLang="it-IT" sz="1800" dirty="0" err="1">
                <a:solidFill>
                  <a:schemeClr val="tx1"/>
                </a:solidFill>
                <a:latin typeface="Comic Sans MS" pitchFamily="66" charset="0"/>
              </a:rPr>
              <a:t>domande</a:t>
            </a:r>
            <a:endParaRPr lang="en-GB" altLang="it-IT" sz="1800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3644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720725" y="366713"/>
            <a:ext cx="6870700" cy="179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400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Prova a mettere in ordine gli articoli 11 e 52 della Costituzione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2519363"/>
            <a:ext cx="2725738" cy="176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2552700"/>
            <a:ext cx="2725738" cy="176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891088"/>
            <a:ext cx="2727325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4891088"/>
            <a:ext cx="2727325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3957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979613"/>
            <a:ext cx="4122738" cy="305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425825"/>
            <a:ext cx="4483100" cy="287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685800" y="509588"/>
            <a:ext cx="7762875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36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Secondo </a:t>
            </a:r>
            <a:r>
              <a:rPr lang="en-GB" altLang="it-IT" sz="3600" b="1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voi</a:t>
            </a:r>
            <a:r>
              <a:rPr lang="en-GB" altLang="it-IT" sz="36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chi non ha </a:t>
            </a:r>
            <a:r>
              <a:rPr lang="en-GB" altLang="it-IT" sz="3600" b="1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rispettato</a:t>
            </a:r>
            <a:r>
              <a:rPr lang="en-GB" altLang="it-IT" sz="36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3600" b="1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il</a:t>
            </a:r>
            <a:r>
              <a:rPr lang="en-GB" altLang="it-IT" sz="36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GB" altLang="it-IT" sz="3600" b="1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diritto</a:t>
            </a:r>
            <a:r>
              <a:rPr lang="en-GB" altLang="it-IT" sz="36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12588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900113" y="188913"/>
            <a:ext cx="6870700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400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Per finire un dono…  un promemoria prezioso</a:t>
            </a:r>
          </a:p>
        </p:txBody>
      </p:sp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484313"/>
            <a:ext cx="8128000" cy="49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2210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3200" b="1" smtClean="0"/>
              <a:t>Principi di valutazione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Font typeface="Arial" charset="0"/>
              <a:buNone/>
              <a:defRPr/>
            </a:pPr>
            <a:r>
              <a:rPr lang="it-IT" sz="2400" dirty="0"/>
              <a:t>Per  valutare una </a:t>
            </a:r>
            <a:r>
              <a:rPr lang="it-IT" sz="2400" b="1" dirty="0"/>
              <a:t>competenza </a:t>
            </a:r>
            <a:endParaRPr lang="it-IT" sz="2400" b="1" dirty="0" smtClean="0"/>
          </a:p>
          <a:p>
            <a:pPr marL="0" indent="0" algn="ctr">
              <a:buFont typeface="Arial" charset="0"/>
              <a:buNone/>
              <a:defRPr/>
            </a:pPr>
            <a:r>
              <a:rPr lang="it-IT" sz="2400" dirty="0" smtClean="0"/>
              <a:t>è </a:t>
            </a:r>
            <a:r>
              <a:rPr lang="it-IT" sz="2400" dirty="0"/>
              <a:t>necessario raccogliere elementi </a:t>
            </a:r>
            <a:r>
              <a:rPr lang="it-IT" sz="2400" dirty="0" smtClean="0"/>
              <a:t>su</a:t>
            </a:r>
          </a:p>
          <a:p>
            <a:pPr marL="0" indent="0">
              <a:buFont typeface="Arial" charset="0"/>
              <a:buNone/>
              <a:defRPr/>
            </a:pPr>
            <a:endParaRPr lang="it-IT" sz="2400" dirty="0" smtClean="0"/>
          </a:p>
          <a:p>
            <a:pPr>
              <a:defRPr/>
            </a:pPr>
            <a:r>
              <a:rPr lang="it-IT" sz="2400" dirty="0" smtClean="0"/>
              <a:t>La </a:t>
            </a:r>
            <a:r>
              <a:rPr lang="it-IT" sz="2400" dirty="0"/>
              <a:t>dimensione cognitiva </a:t>
            </a:r>
            <a:endParaRPr lang="it-IT" sz="2400" dirty="0" smtClean="0"/>
          </a:p>
          <a:p>
            <a:pPr>
              <a:defRPr/>
            </a:pPr>
            <a:r>
              <a:rPr lang="it-IT" sz="2400" dirty="0" smtClean="0"/>
              <a:t>la </a:t>
            </a:r>
            <a:r>
              <a:rPr lang="it-IT" sz="2400" dirty="0"/>
              <a:t>dimensione affettivo-emozionale  </a:t>
            </a:r>
            <a:endParaRPr lang="it-IT" sz="2400" dirty="0" smtClean="0"/>
          </a:p>
          <a:p>
            <a:pPr>
              <a:defRPr/>
            </a:pPr>
            <a:r>
              <a:rPr lang="it-IT" sz="2400" dirty="0" smtClean="0"/>
              <a:t>la </a:t>
            </a:r>
            <a:r>
              <a:rPr lang="it-IT" sz="2400" dirty="0"/>
              <a:t>dimensione metacognitiva </a:t>
            </a:r>
            <a:endParaRPr lang="it-IT" sz="2400" dirty="0" smtClean="0"/>
          </a:p>
          <a:p>
            <a:pPr>
              <a:defRPr/>
            </a:pPr>
            <a:r>
              <a:rPr lang="it-IT" sz="2400" dirty="0" smtClean="0"/>
              <a:t>la dimensione </a:t>
            </a:r>
            <a:r>
              <a:rPr lang="it-IT" sz="2400" dirty="0"/>
              <a:t>evolutiva  dell’alunno e del </a:t>
            </a:r>
            <a:r>
              <a:rPr lang="it-IT" sz="2400" dirty="0" smtClean="0"/>
              <a:t>percorso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87523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3200" b="1" smtClean="0"/>
              <a:t>Strumenti di valutazione </a:t>
            </a:r>
          </a:p>
        </p:txBody>
      </p:sp>
      <p:sp>
        <p:nvSpPr>
          <p:cNvPr id="3584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it-IT" altLang="it-IT" dirty="0" smtClean="0"/>
              <a:t>Le modalità possono essere:</a:t>
            </a:r>
          </a:p>
          <a:p>
            <a:pPr marL="0" indent="0" algn="ctr">
              <a:buFont typeface="Arial" pitchFamily="34" charset="0"/>
              <a:buNone/>
            </a:pPr>
            <a:endParaRPr lang="it-IT" altLang="it-IT" dirty="0" smtClean="0"/>
          </a:p>
          <a:p>
            <a:r>
              <a:rPr lang="it-IT" altLang="it-IT" dirty="0" smtClean="0"/>
              <a:t>Compiti autentici/di realtà/di generalizzazione </a:t>
            </a:r>
          </a:p>
          <a:p>
            <a:r>
              <a:rPr lang="it-IT" altLang="it-IT" dirty="0" smtClean="0"/>
              <a:t>Momenti di autovalutazione</a:t>
            </a:r>
          </a:p>
          <a:p>
            <a:r>
              <a:rPr lang="it-IT" altLang="it-IT" dirty="0" smtClean="0"/>
              <a:t>Prove contestualizzate</a:t>
            </a:r>
          </a:p>
          <a:p>
            <a:r>
              <a:rPr lang="it-IT" altLang="it-IT" dirty="0" smtClean="0"/>
              <a:t>Osservazioni sistematiche</a:t>
            </a:r>
          </a:p>
          <a:p>
            <a:r>
              <a:rPr lang="it-IT" altLang="it-IT" dirty="0"/>
              <a:t>D</a:t>
            </a:r>
            <a:r>
              <a:rPr lang="it-IT" altLang="it-IT" dirty="0" smtClean="0"/>
              <a:t>iario di bordo</a:t>
            </a:r>
          </a:p>
          <a:p>
            <a:r>
              <a:rPr lang="it-IT" altLang="it-IT" dirty="0"/>
              <a:t>S</a:t>
            </a:r>
            <a:r>
              <a:rPr lang="it-IT" altLang="it-IT" dirty="0" smtClean="0"/>
              <a:t>chede di osservazione e di </a:t>
            </a:r>
            <a:r>
              <a:rPr lang="it-IT" altLang="it-IT" dirty="0" err="1" smtClean="0"/>
              <a:t>autosservazione</a:t>
            </a:r>
            <a:endParaRPr lang="it-IT" altLang="it-IT" dirty="0" smtClean="0"/>
          </a:p>
          <a:p>
            <a:r>
              <a:rPr lang="it-IT" altLang="it-IT" dirty="0"/>
              <a:t>R</a:t>
            </a:r>
            <a:r>
              <a:rPr lang="it-IT" altLang="it-IT" dirty="0" smtClean="0"/>
              <a:t>ubriche di valutazione </a:t>
            </a:r>
          </a:p>
          <a:p>
            <a:r>
              <a:rPr lang="it-IT" altLang="it-IT" dirty="0"/>
              <a:t>R</a:t>
            </a:r>
            <a:r>
              <a:rPr lang="it-IT" altLang="it-IT" dirty="0" smtClean="0"/>
              <a:t>ubriche auto valutative </a:t>
            </a:r>
            <a:r>
              <a:rPr lang="it-IT" altLang="it-IT" b="1" dirty="0" smtClean="0"/>
              <a:t> </a:t>
            </a:r>
            <a:endParaRPr lang="it-IT" altLang="it-IT" dirty="0" smtClean="0"/>
          </a:p>
          <a:p>
            <a:pPr marL="0" indent="0">
              <a:buFont typeface="Arial" pitchFamily="34" charset="0"/>
              <a:buNone/>
            </a:pPr>
            <a:endParaRPr lang="it-IT" altLang="it-IT" dirty="0" smtClean="0"/>
          </a:p>
        </p:txBody>
      </p:sp>
    </p:spTree>
    <p:extLst>
      <p:ext uri="{BB962C8B-B14F-4D97-AF65-F5344CB8AC3E}">
        <p14:creationId xmlns:p14="http://schemas.microsoft.com/office/powerpoint/2010/main" val="359504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>
          <a:xfrm>
            <a:off x="468313" y="274638"/>
            <a:ext cx="8218487" cy="14986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it-IT" altLang="it-IT" sz="3200" b="1" dirty="0" smtClean="0"/>
              <a:t>Certificazione scuola Primaria</a:t>
            </a:r>
            <a:br>
              <a:rPr lang="it-IT" altLang="it-IT" sz="3200" b="1" dirty="0" smtClean="0"/>
            </a:br>
            <a:r>
              <a:rPr lang="it-IT" altLang="it-IT" sz="3200" b="1" dirty="0" smtClean="0"/>
              <a:t>competenze sociali e civiche</a:t>
            </a:r>
            <a:br>
              <a:rPr lang="it-IT" altLang="it-IT" sz="3200" b="1" dirty="0" smtClean="0"/>
            </a:br>
            <a:r>
              <a:rPr lang="it-IT" altLang="it-IT" sz="2000" i="1" dirty="0" smtClean="0"/>
              <a:t>C.M. 3 del 13 febbraio 2015 Adozione sperimentale modelli di Certificazione delle competenze</a:t>
            </a:r>
            <a:endParaRPr lang="it-IT" altLang="it-IT" sz="2000" b="1" i="1" dirty="0" smtClean="0"/>
          </a:p>
        </p:txBody>
      </p:sp>
      <p:graphicFrame>
        <p:nvGraphicFramePr>
          <p:cNvPr id="18447" name="Group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1161141"/>
              </p:ext>
            </p:extLst>
          </p:nvPr>
        </p:nvGraphicFramePr>
        <p:xfrm>
          <a:off x="611560" y="2276475"/>
          <a:ext cx="7992888" cy="3960813"/>
        </p:xfrm>
        <a:graphic>
          <a:graphicData uri="http://schemas.openxmlformats.org/drawingml/2006/table">
            <a:tbl>
              <a:tblPr/>
              <a:tblGrid>
                <a:gridCol w="7992888"/>
              </a:tblGrid>
              <a:tr h="1657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10. Ha consapevolezza delle proprie potenzialità e dei propri limiti.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 impegna per portare a compimento il lavoro iniziato da solo o insieme ad altri. </a:t>
                      </a: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Competenze sociali e civiche. Imparare ad imparare</a:t>
                      </a: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/>
                        <a:cs typeface="Mangal" pitchFamily="2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6589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11. Rispetta le regole condivise, collabora con gli altri per la costruzione del bene comune.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 assume le proprie responsabilità, chiede aiuto quando si trova in difficoltà e sa fornire aiuto a chi lo chiede.</a:t>
                      </a: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(Competenze sociali e civiche)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/>
                        <a:cs typeface="Mangal" pitchFamily="2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644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12. </a:t>
                      </a:r>
                      <a:r>
                        <a:rPr kumimoji="0" lang="it-IT" altLang="it-IT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Ha cura e rispetto di sé, degli altri e dell’ambiente come presupposto di un sano e corretto stile di vita. </a:t>
                      </a: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Competenze sociali e civiche)</a:t>
                      </a:r>
                      <a:endParaRPr kumimoji="0" lang="it-IT" alt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/>
                        <a:cs typeface="Mangal" pitchFamily="2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9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altLang="it-IT" sz="3200" b="1" smtClean="0"/>
              <a:t>Certificazione scuola Secondaria</a:t>
            </a:r>
            <a:br>
              <a:rPr lang="it-IT" altLang="it-IT" sz="3200" b="1" smtClean="0"/>
            </a:br>
            <a:r>
              <a:rPr lang="it-IT" altLang="it-IT" sz="3200" b="1" smtClean="0"/>
              <a:t>Competenze sociali e civiche</a:t>
            </a:r>
          </a:p>
        </p:txBody>
      </p:sp>
      <p:graphicFrame>
        <p:nvGraphicFramePr>
          <p:cNvPr id="19483" name="Group 2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87710"/>
              </p:ext>
            </p:extLst>
          </p:nvPr>
        </p:nvGraphicFramePr>
        <p:xfrm>
          <a:off x="755650" y="1628775"/>
          <a:ext cx="7777163" cy="5138737"/>
        </p:xfrm>
        <a:graphic>
          <a:graphicData uri="http://schemas.openxmlformats.org/drawingml/2006/table">
            <a:tbl>
              <a:tblPr/>
              <a:tblGrid>
                <a:gridCol w="7777163"/>
              </a:tblGrid>
              <a:tr h="130056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9. 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Dimostra originalità e spirito di iniziativa. 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 assume le proprie responsabilità, chiede aiuto quando si trova in difficoltà e sa fornire aiuto a chi lo chiede. 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È disposto ad analizzare se stesso e a misurarsi con le novità e gli imprevisti. (Spirito di iniziativa e imprenditorialità. Competenze sociali e civiche)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/>
                        <a:cs typeface="Mangal" pitchFamily="2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0567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10. 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Ha consapevolezza delle proprie potenzialità e dei propri limiti. Orienta le proprie scelte in modo consapevole. 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 impegna per portare a compimento il lavoro iniziato da solo o insieme ad altri.(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Imparare ad imparare. Competenze sociali e civiche)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/>
                        <a:cs typeface="Mangal" pitchFamily="2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17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11. 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Rispetta le regole condivise, collabora con gli altri per la costruzione del bene comune esprimendo le proprie personali opinioni e sensibilità. 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(Competenze sociali e civiche)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SimSun"/>
                        <a:cs typeface="Mangal" pitchFamily="2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19638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12. </a:t>
                      </a:r>
                      <a:r>
                        <a:rPr kumimoji="0" lang="it-IT" alt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Ha cura e rispetto di sé, come presupposto di un sano e corretto stile di vita. 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Assimila il senso e la necessità del rispetto della convivenza civile. </a:t>
                      </a:r>
                      <a:r>
                        <a:rPr kumimoji="0" lang="it-IT" altLang="it-IT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Ha attenzione per le funzioni pubbliche alle quali partecipa nelle diverse forme in cui questo può avvenire: momenti educativi informali e non formali, esposizione pubblica del proprio lavoro, occasioni rituali nelle comunità che frequenta, azioni di solidarietà, manifestazioni sportive non agonistiche</a:t>
                      </a: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, </a:t>
                      </a:r>
                      <a:r>
                        <a:rPr kumimoji="0" lang="it-IT" altLang="it-IT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volontariato, ecc</a:t>
                      </a:r>
                      <a:r>
                        <a:rPr kumimoji="0" lang="it-IT" altLang="it-IT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.(Competenze sociali e civiche)</a:t>
                      </a:r>
                      <a:endParaRPr kumimoji="0" lang="it-IT" altLang="it-IT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SimSun"/>
                        <a:cs typeface="Mangal" pitchFamily="2"/>
                      </a:endParaRPr>
                    </a:p>
                  </a:txBody>
                  <a:tcPr marL="6350" marR="635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58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685800" y="509588"/>
            <a:ext cx="7764463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Valutazione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competenze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di </a:t>
            </a:r>
            <a:r>
              <a:rPr lang="en-GB" altLang="it-IT" sz="4400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cittadinanza</a:t>
            </a:r>
            <a:r>
              <a:rPr lang="en-GB" altLang="it-IT" sz="4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tornei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sportivi</a:t>
            </a:r>
            <a:endParaRPr lang="en-GB" altLang="it-IT" sz="4400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588" y="2224088"/>
            <a:ext cx="4859337" cy="3716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92244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900113" y="6248400"/>
            <a:ext cx="7835900" cy="44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5000"/>
              </a:lnSpc>
              <a:buClr>
                <a:srgbClr val="000000"/>
              </a:buClr>
            </a:pPr>
            <a:r>
              <a:rPr lang="en-GB" altLang="it-IT" sz="1400"/>
              <a:t>Lonate Pozzolo-Ferno-Cardano al Campo</a:t>
            </a:r>
          </a:p>
        </p:txBody>
      </p: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685800" y="509588"/>
            <a:ext cx="7764463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Valutazione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competenze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di </a:t>
            </a:r>
            <a:r>
              <a:rPr lang="en-GB" altLang="it-IT" sz="4400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cittadinanza</a:t>
            </a:r>
            <a:r>
              <a:rPr lang="en-GB" altLang="it-IT" sz="4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: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uscite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didattiche</a:t>
            </a:r>
            <a:endParaRPr lang="en-GB" altLang="it-IT" sz="4400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1979613"/>
            <a:ext cx="4283075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70627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695325" y="469900"/>
            <a:ext cx="7764463" cy="187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lnSpc>
                <a:spcPct val="93000"/>
              </a:lnSpc>
              <a:buClr>
                <a:srgbClr val="FFCC66"/>
              </a:buClr>
              <a:buFont typeface="Arial" pitchFamily="34" charset="0"/>
              <a:buNone/>
            </a:pP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Valutazione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competenze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n-GB" altLang="it-IT" sz="4400" dirty="0" err="1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dicittadinanza</a:t>
            </a:r>
            <a:r>
              <a:rPr lang="en-GB" altLang="it-IT" sz="4400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: </a:t>
            </a:r>
            <a:r>
              <a:rPr lang="en-GB" altLang="it-IT" sz="4400" dirty="0" err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festa</a:t>
            </a:r>
            <a: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fine anno</a:t>
            </a:r>
            <a:br>
              <a:rPr lang="en-GB" altLang="it-IT" sz="4400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</a:br>
            <a:endParaRPr lang="en-GB" altLang="it-IT" sz="4400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2160588"/>
            <a:ext cx="6192689" cy="425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38780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"/>
          <p:cNvSpPr>
            <a:spLocks noChangeArrowheads="1"/>
          </p:cNvSpPr>
          <p:nvPr/>
        </p:nvSpPr>
        <p:spPr bwMode="auto">
          <a:xfrm>
            <a:off x="0" y="1524000"/>
            <a:ext cx="2286000" cy="1905000"/>
          </a:xfrm>
          <a:prstGeom prst="cloudCallout">
            <a:avLst>
              <a:gd name="adj1" fmla="val 39375"/>
              <a:gd name="adj2" fmla="val 95583"/>
            </a:avLst>
          </a:prstGeom>
          <a:solidFill>
            <a:srgbClr val="00FF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79" name="AutoShape 3"/>
          <p:cNvSpPr>
            <a:spLocks noChangeArrowheads="1"/>
          </p:cNvSpPr>
          <p:nvPr/>
        </p:nvSpPr>
        <p:spPr bwMode="auto">
          <a:xfrm>
            <a:off x="6172200" y="381000"/>
            <a:ext cx="2209800" cy="2057400"/>
          </a:xfrm>
          <a:prstGeom prst="cloudCallout">
            <a:avLst>
              <a:gd name="adj1" fmla="val -81681"/>
              <a:gd name="adj2" fmla="val 81097"/>
            </a:avLst>
          </a:prstGeom>
          <a:solidFill>
            <a:srgbClr val="00FF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381000" y="1752600"/>
            <a:ext cx="1600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en-GB" altLang="it-IT" sz="1800">
                <a:solidFill>
                  <a:srgbClr val="000000"/>
                </a:solidFill>
                <a:latin typeface="Comic Sans MS" pitchFamily="66" charset="0"/>
              </a:rPr>
              <a:t>E' stato interessante lavorare nei gruppi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6629400" y="609600"/>
            <a:ext cx="1600200" cy="21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en-GB" altLang="it-IT" sz="1800">
                <a:solidFill>
                  <a:srgbClr val="000000"/>
                </a:solidFill>
                <a:latin typeface="Comic Sans MS" pitchFamily="66" charset="0"/>
              </a:rPr>
              <a:t>Che emozione quando siamo andati alla scuola primaria</a:t>
            </a:r>
          </a:p>
          <a:p>
            <a:pPr>
              <a:spcBef>
                <a:spcPts val="1125"/>
              </a:spcBef>
            </a:pPr>
            <a:endParaRPr lang="en-GB" altLang="it-IT" sz="18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0182" name="AutoShape 6"/>
          <p:cNvSpPr>
            <a:spLocks noChangeArrowheads="1"/>
          </p:cNvSpPr>
          <p:nvPr/>
        </p:nvSpPr>
        <p:spPr bwMode="auto">
          <a:xfrm>
            <a:off x="2519363" y="2082800"/>
            <a:ext cx="1828800" cy="2057400"/>
          </a:xfrm>
          <a:prstGeom prst="cloudCallout">
            <a:avLst>
              <a:gd name="adj1" fmla="val -54949"/>
              <a:gd name="adj2" fmla="val 114431"/>
            </a:avLst>
          </a:prstGeom>
          <a:solidFill>
            <a:srgbClr val="FF99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83" name="AutoShape 7"/>
          <p:cNvSpPr>
            <a:spLocks noChangeArrowheads="1"/>
          </p:cNvSpPr>
          <p:nvPr/>
        </p:nvSpPr>
        <p:spPr bwMode="auto">
          <a:xfrm>
            <a:off x="4876800" y="2514600"/>
            <a:ext cx="2209800" cy="2209800"/>
          </a:xfrm>
          <a:prstGeom prst="cloudCallout">
            <a:avLst>
              <a:gd name="adj1" fmla="val -195472"/>
              <a:gd name="adj2" fmla="val 172056"/>
            </a:avLst>
          </a:prstGeom>
          <a:solidFill>
            <a:srgbClr val="FFFF00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5040313" y="2863850"/>
            <a:ext cx="2057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en-GB" altLang="it-IT" sz="1800">
                <a:solidFill>
                  <a:srgbClr val="000000"/>
                </a:solidFill>
                <a:latin typeface="Comic Sans MS" pitchFamily="66" charset="0"/>
              </a:rPr>
              <a:t>Ho cercato di far capire il significato di alcuni termini</a:t>
            </a: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2667000" y="2133600"/>
            <a:ext cx="1600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spcBef>
                <a:spcPts val="1125"/>
              </a:spcBef>
            </a:pPr>
            <a:r>
              <a:rPr lang="en-GB" altLang="it-IT" sz="1800">
                <a:solidFill>
                  <a:srgbClr val="000000"/>
                </a:solidFill>
                <a:latin typeface="Comic Sans MS" pitchFamily="66" charset="0"/>
              </a:rPr>
              <a:t>E’ molto interessante più della “solita” lezione</a:t>
            </a:r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>
            <a:off x="7086600" y="4422775"/>
            <a:ext cx="2057400" cy="2057400"/>
          </a:xfrm>
          <a:prstGeom prst="cloudCallout">
            <a:avLst>
              <a:gd name="adj1" fmla="val -191435"/>
              <a:gd name="adj2" fmla="val 40356"/>
            </a:avLst>
          </a:prstGeom>
          <a:solidFill>
            <a:srgbClr val="FF9900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87" name="Text Box 11"/>
          <p:cNvSpPr txBox="1">
            <a:spLocks noChangeArrowheads="1"/>
          </p:cNvSpPr>
          <p:nvPr/>
        </p:nvSpPr>
        <p:spPr bwMode="auto">
          <a:xfrm>
            <a:off x="7315200" y="4724400"/>
            <a:ext cx="1600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>
              <a:spcBef>
                <a:spcPts val="1125"/>
              </a:spcBef>
            </a:pPr>
            <a:r>
              <a:rPr lang="en-GB" altLang="it-IT" sz="1800">
                <a:solidFill>
                  <a:srgbClr val="000000"/>
                </a:solidFill>
                <a:latin typeface="Comic Sans MS" pitchFamily="66" charset="0"/>
              </a:rPr>
              <a:t>Mi sono sentito grande e responsabile con i piccoli</a:t>
            </a:r>
          </a:p>
        </p:txBody>
      </p:sp>
      <p:sp>
        <p:nvSpPr>
          <p:cNvPr id="50188" name="AutoShape 12"/>
          <p:cNvSpPr>
            <a:spLocks noChangeArrowheads="1"/>
          </p:cNvSpPr>
          <p:nvPr/>
        </p:nvSpPr>
        <p:spPr bwMode="auto">
          <a:xfrm>
            <a:off x="7086600" y="2209800"/>
            <a:ext cx="1828800" cy="2057400"/>
          </a:xfrm>
          <a:prstGeom prst="cloudCallout">
            <a:avLst>
              <a:gd name="adj1" fmla="val -296616"/>
              <a:gd name="adj2" fmla="val 221838"/>
            </a:avLst>
          </a:prstGeom>
          <a:solidFill>
            <a:srgbClr val="CC00FF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 algn="ctr"/>
            <a:r>
              <a:rPr lang="en-GB" altLang="it-IT" sz="1800">
                <a:solidFill>
                  <a:srgbClr val="000000"/>
                </a:solidFill>
                <a:latin typeface="Comic Sans MS" pitchFamily="66" charset="0"/>
              </a:rPr>
              <a:t>Mi sono sentita importante</a:t>
            </a:r>
          </a:p>
          <a:p>
            <a:pPr algn="ctr"/>
            <a:endParaRPr lang="en-GB" altLang="it-IT" sz="180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0189" name="AutoShape 13"/>
          <p:cNvSpPr>
            <a:spLocks noChangeArrowheads="1"/>
          </p:cNvSpPr>
          <p:nvPr/>
        </p:nvSpPr>
        <p:spPr bwMode="auto">
          <a:xfrm>
            <a:off x="3276600" y="3962400"/>
            <a:ext cx="1828800" cy="2514600"/>
          </a:xfrm>
          <a:prstGeom prst="cloudCallout">
            <a:avLst>
              <a:gd name="adj1" fmla="val -88282"/>
              <a:gd name="adj2" fmla="val 48171"/>
            </a:avLst>
          </a:prstGeom>
          <a:solidFill>
            <a:srgbClr val="00FF00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3429000" y="4419600"/>
            <a:ext cx="1600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en-GB" altLang="it-IT" sz="1800">
                <a:solidFill>
                  <a:srgbClr val="000000"/>
                </a:solidFill>
                <a:latin typeface="Comic Sans MS" pitchFamily="66" charset="0"/>
              </a:rPr>
              <a:t>Che paura di fare brutte figure con I bambini!!!</a:t>
            </a:r>
          </a:p>
        </p:txBody>
      </p:sp>
      <p:sp>
        <p:nvSpPr>
          <p:cNvPr id="50191" name="AutoShape 15"/>
          <p:cNvSpPr>
            <a:spLocks noChangeArrowheads="1"/>
          </p:cNvSpPr>
          <p:nvPr/>
        </p:nvSpPr>
        <p:spPr bwMode="auto">
          <a:xfrm>
            <a:off x="4859338" y="4500563"/>
            <a:ext cx="2209800" cy="1981200"/>
          </a:xfrm>
          <a:prstGeom prst="cloudCallout">
            <a:avLst>
              <a:gd name="adj1" fmla="val -74782"/>
              <a:gd name="adj2" fmla="val 74597"/>
            </a:avLst>
          </a:prstGeom>
          <a:solidFill>
            <a:srgbClr val="FF33CC"/>
          </a:solidFill>
          <a:ln w="9360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152400" y="457200"/>
            <a:ext cx="6553200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750"/>
              </a:spcBef>
            </a:pPr>
            <a:r>
              <a:rPr lang="en-GB" altLang="it-IT" sz="2800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Cosa hanno detto del progetto: </a:t>
            </a:r>
            <a:r>
              <a:rPr lang="en-GB" altLang="it-IT" sz="2800" b="1" i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gli alunni</a:t>
            </a:r>
            <a:r>
              <a:rPr lang="en-GB" altLang="it-IT" sz="2800" b="1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</a:p>
        </p:txBody>
      </p:sp>
      <p:sp>
        <p:nvSpPr>
          <p:cNvPr id="50193" name="Text Box 17"/>
          <p:cNvSpPr txBox="1">
            <a:spLocks noChangeArrowheads="1"/>
          </p:cNvSpPr>
          <p:nvPr/>
        </p:nvSpPr>
        <p:spPr bwMode="auto">
          <a:xfrm>
            <a:off x="5257800" y="4876800"/>
            <a:ext cx="1600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Times New Roman" pitchFamily="18" charset="0"/>
                <a:cs typeface="Lucida Sans Unicode" pitchFamily="34" charset="0"/>
              </a:defRPr>
            </a:lvl9pPr>
          </a:lstStyle>
          <a:p>
            <a:pPr>
              <a:spcBef>
                <a:spcPts val="1125"/>
              </a:spcBef>
            </a:pPr>
            <a:r>
              <a:rPr lang="en-GB" altLang="it-IT" sz="1800">
                <a:latin typeface="Comic Sans MS" pitchFamily="66" charset="0"/>
              </a:rPr>
              <a:t>Cercherò di rispettare e far rispettare I diritti</a:t>
            </a:r>
          </a:p>
        </p:txBody>
      </p:sp>
      <p:pic>
        <p:nvPicPr>
          <p:cNvPr id="50194" name="Picture 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900113"/>
            <a:ext cx="2160587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95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4865688"/>
            <a:ext cx="2503487" cy="1614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96" name="Picture 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2519363"/>
            <a:ext cx="2682875" cy="182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5116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1590</Words>
  <Application>Microsoft Office PowerPoint</Application>
  <PresentationFormat>Presentazione su schermo (4:3)</PresentationFormat>
  <Paragraphs>275</Paragraphs>
  <Slides>36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37" baseType="lpstr">
      <vt:lpstr>Tema di Office</vt:lpstr>
      <vt:lpstr>Curricolo verticale  di Cittadinanza  Dalle buone pratiche  al curricolo verticale</vt:lpstr>
      <vt:lpstr>   Area di lavoro CITTADINANZA A SCUOLA   </vt:lpstr>
      <vt:lpstr>Presentazione standard di PowerPoint</vt:lpstr>
      <vt:lpstr>Presentazione standard di PowerPoint</vt:lpstr>
      <vt:lpstr>OBIETTIVO DI COMPETENZA </vt:lpstr>
      <vt:lpstr>OBIETTIVI </vt:lpstr>
      <vt:lpstr>Dimensioni del curricolo di cittadinanza</vt:lpstr>
      <vt:lpstr>Percorso Secondaria</vt:lpstr>
      <vt:lpstr>Presentazione standard di PowerPoint</vt:lpstr>
      <vt:lpstr>Presentazione standard di PowerPoint</vt:lpstr>
      <vt:lpstr>Cittadinanza a scuola</vt:lpstr>
      <vt:lpstr>Classe 1° Secondaria 1° GRADO 1° fase SAPERE</vt:lpstr>
      <vt:lpstr>Classe 1° Secondaria 1° GRADO 2° fase ESSERE</vt:lpstr>
      <vt:lpstr>Classe 1° Secondaria 1° GRADO 3° fase FARE</vt:lpstr>
      <vt:lpstr>Percorsi di Cittadinanza a scuola</vt:lpstr>
      <vt:lpstr>Presentazione standard di PowerPoint</vt:lpstr>
      <vt:lpstr>Metodologie didattiche attive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PEER EDUCATION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Principi di valutazione </vt:lpstr>
      <vt:lpstr>Strumenti di valutazione </vt:lpstr>
      <vt:lpstr>Certificazione scuola Primaria competenze sociali e civiche C.M. 3 del 13 febbraio 2015 Adozione sperimentale modelli di Certificazione delle competenze</vt:lpstr>
      <vt:lpstr>Certificazione scuola Secondaria Competenze sociali e civiche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Curricolo verticale  di Cittadinanza</dc:title>
  <dc:creator>amministratore</dc:creator>
  <cp:lastModifiedBy>postazione19</cp:lastModifiedBy>
  <cp:revision>42</cp:revision>
  <cp:lastPrinted>2015-10-12T10:42:15Z</cp:lastPrinted>
  <dcterms:modified xsi:type="dcterms:W3CDTF">2015-10-14T07:51:14Z</dcterms:modified>
</cp:coreProperties>
</file>