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34"/>
  </p:notesMasterIdLst>
  <p:sldIdLst>
    <p:sldId id="360" r:id="rId2"/>
    <p:sldId id="361" r:id="rId3"/>
    <p:sldId id="352" r:id="rId4"/>
    <p:sldId id="343" r:id="rId5"/>
    <p:sldId id="334" r:id="rId6"/>
    <p:sldId id="357" r:id="rId7"/>
    <p:sldId id="329" r:id="rId8"/>
    <p:sldId id="330" r:id="rId9"/>
    <p:sldId id="344" r:id="rId10"/>
    <p:sldId id="345" r:id="rId11"/>
    <p:sldId id="305" r:id="rId12"/>
    <p:sldId id="320" r:id="rId13"/>
    <p:sldId id="306" r:id="rId14"/>
    <p:sldId id="356" r:id="rId15"/>
    <p:sldId id="309" r:id="rId16"/>
    <p:sldId id="347" r:id="rId17"/>
    <p:sldId id="312" r:id="rId18"/>
    <p:sldId id="321" r:id="rId19"/>
    <p:sldId id="348" r:id="rId20"/>
    <p:sldId id="322" r:id="rId21"/>
    <p:sldId id="326" r:id="rId22"/>
    <p:sldId id="315" r:id="rId23"/>
    <p:sldId id="316" r:id="rId24"/>
    <p:sldId id="327" r:id="rId25"/>
    <p:sldId id="331" r:id="rId26"/>
    <p:sldId id="349" r:id="rId27"/>
    <p:sldId id="303" r:id="rId28"/>
    <p:sldId id="317" r:id="rId29"/>
    <p:sldId id="350" r:id="rId30"/>
    <p:sldId id="299" r:id="rId31"/>
    <p:sldId id="337" r:id="rId32"/>
    <p:sldId id="359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7713" autoAdjust="0"/>
  </p:normalViewPr>
  <p:slideViewPr>
    <p:cSldViewPr snapToGrid="0" snapToObjects="1">
      <p:cViewPr varScale="1">
        <p:scale>
          <a:sx n="41" d="100"/>
          <a:sy n="41" d="100"/>
        </p:scale>
        <p:origin x="-1531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ED55BA-808F-4E4F-93E6-8979A937F5BB}" type="datetimeFigureOut">
              <a:rPr lang="it-IT" smtClean="0"/>
              <a:pPr/>
              <a:t>16/03/2017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B7EC9-FC34-4D54-BA6F-3A5A96B8F7A6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B7EC9-FC34-4D54-BA6F-3A5A96B8F7A6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B7EC9-FC34-4D54-BA6F-3A5A96B8F7A6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B7EC9-FC34-4D54-BA6F-3A5A96B8F7A6}" type="slidenum">
              <a:rPr lang="it-IT" smtClean="0"/>
              <a:pPr/>
              <a:t>18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B7EC9-FC34-4D54-BA6F-3A5A96B8F7A6}" type="slidenum">
              <a:rPr lang="it-IT" smtClean="0"/>
              <a:pPr/>
              <a:t>20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B7EC9-FC34-4D54-BA6F-3A5A96B8F7A6}" type="slidenum">
              <a:rPr lang="it-IT" smtClean="0"/>
              <a:pPr/>
              <a:t>21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B7EC9-FC34-4D54-BA6F-3A5A96B8F7A6}" type="slidenum">
              <a:rPr lang="it-IT" smtClean="0"/>
              <a:pPr/>
              <a:t>24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57711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95271" y="4602480"/>
            <a:ext cx="6792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0000"/>
                </a:solidFill>
              </a:rPr>
              <a:t> 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792480" y="2351314"/>
            <a:ext cx="6979920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it-IT" sz="3200" dirty="0" smtClean="0">
              <a:solidFill>
                <a:schemeClr val="bg1"/>
              </a:solidFill>
            </a:endParaRPr>
          </a:p>
          <a:p>
            <a:pPr lvl="0"/>
            <a:r>
              <a:rPr lang="it-IT" sz="20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	</a:t>
            </a:r>
            <a:r>
              <a:rPr lang="it-IT" sz="2800" b="1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OLTRESOFIA</a:t>
            </a:r>
          </a:p>
          <a:p>
            <a:pPr lvl="0"/>
            <a:endParaRPr lang="it-IT" sz="2800" b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r>
              <a:rPr lang="it-IT" sz="2800" b="1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	L’UMANITA’ DIETRO LE SBARRE</a:t>
            </a:r>
            <a:endParaRPr lang="it-IT" sz="2800" b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8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r>
              <a:rPr lang="it-IT" sz="28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	</a:t>
            </a:r>
            <a:r>
              <a:rPr lang="it-IT" sz="20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		</a:t>
            </a:r>
            <a:endParaRPr lang="it-IT" sz="2000" i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1192431" y="5570242"/>
            <a:ext cx="42939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1400" i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endParaRPr lang="it-IT" sz="1400" i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2103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95271" y="4602480"/>
            <a:ext cx="6792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0000"/>
                </a:solidFill>
              </a:rPr>
              <a:t> 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5271" y="6141661"/>
            <a:ext cx="128272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000" i="1" dirty="0">
                <a:solidFill>
                  <a:schemeClr val="bg1"/>
                </a:solidFill>
              </a:rPr>
              <a:t>Paola </a:t>
            </a:r>
            <a:r>
              <a:rPr lang="it-IT" sz="1000" i="1" dirty="0" smtClean="0">
                <a:solidFill>
                  <a:schemeClr val="bg1"/>
                </a:solidFill>
              </a:rPr>
              <a:t>Saporiti   2017 </a:t>
            </a:r>
            <a:endParaRPr lang="en-US" sz="1000" dirty="0"/>
          </a:p>
        </p:txBody>
      </p:sp>
      <p:pic>
        <p:nvPicPr>
          <p:cNvPr id="8" name="Picture 7" descr="2013_1110_mamma ppt.ps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17051" y="6115201"/>
            <a:ext cx="309556" cy="290548"/>
          </a:xfrm>
          <a:prstGeom prst="rect">
            <a:avLst/>
          </a:prstGeom>
        </p:spPr>
      </p:pic>
      <p:pic>
        <p:nvPicPr>
          <p:cNvPr id="9" name="Immagine 8" descr="C:\Users\Paola\Desktop\OLTRESOFIA\parti cover\oltresofia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00682" y="1347050"/>
            <a:ext cx="2942635" cy="4163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092103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C:\Users\Paola\Desktop\tesi 2015\immagine per galleria en plei air, varie risoluzioni\foto brera bollate\IMG_10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5500" y="1776413"/>
            <a:ext cx="4953000" cy="33051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052404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95271" y="4602480"/>
            <a:ext cx="6792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0000"/>
                </a:solidFill>
              </a:rPr>
              <a:t> 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792480" y="2351314"/>
            <a:ext cx="69799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it-IT" sz="3200" dirty="0" smtClean="0">
              <a:solidFill>
                <a:schemeClr val="bg1"/>
              </a:solidFill>
            </a:endParaRPr>
          </a:p>
          <a:p>
            <a:pPr lvl="0"/>
            <a:r>
              <a:rPr lang="it-IT" sz="20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	</a:t>
            </a:r>
            <a:r>
              <a:rPr lang="it-IT" sz="2800" b="1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I L  MIO  PERCHE’ …</a:t>
            </a:r>
          </a:p>
          <a:p>
            <a:pPr lvl="0"/>
            <a:r>
              <a:rPr lang="it-IT" sz="20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				</a:t>
            </a:r>
            <a:endParaRPr lang="it-IT" sz="2000" i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1192431" y="5570242"/>
            <a:ext cx="42939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1400" i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endParaRPr lang="it-IT" sz="1400" i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2103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95271" y="4602480"/>
            <a:ext cx="6792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0000"/>
                </a:solidFill>
              </a:rPr>
              <a:t> 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1772816" y="895740"/>
            <a:ext cx="5999584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it-IT" sz="3200" dirty="0" smtClean="0">
              <a:solidFill>
                <a:schemeClr val="bg1"/>
              </a:solidFill>
            </a:endParaRPr>
          </a:p>
          <a:p>
            <a:pPr lvl="0"/>
            <a:r>
              <a:rPr lang="it-IT" sz="20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 </a:t>
            </a:r>
            <a:r>
              <a:rPr lang="it-IT" sz="24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Tutti i cittadini hanno pari </a:t>
            </a:r>
            <a:r>
              <a:rPr lang="it-IT" sz="2400" b="1" u="sng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dignità </a:t>
            </a:r>
            <a:r>
              <a:rPr lang="it-IT" sz="24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sociale e sono </a:t>
            </a:r>
            <a:r>
              <a:rPr lang="it-IT" sz="2400" b="1" u="sng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eguali</a:t>
            </a:r>
            <a:r>
              <a:rPr lang="it-IT" sz="24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 davanti alla legge</a:t>
            </a:r>
          </a:p>
          <a:p>
            <a:pPr lvl="0"/>
            <a:r>
              <a:rPr lang="it-IT" sz="24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 …</a:t>
            </a:r>
          </a:p>
          <a:p>
            <a:pPr lvl="0"/>
            <a:endParaRPr lang="it-IT" sz="24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algn="just"/>
            <a:r>
              <a:rPr lang="it-IT" sz="24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E’ compito della Repubblica rimuovere gli ostacoli  che, limitando di fatto la </a:t>
            </a:r>
            <a:r>
              <a:rPr lang="it-IT" sz="2400" b="1" u="sng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libertà</a:t>
            </a:r>
            <a:r>
              <a:rPr lang="it-IT" sz="24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 e l’</a:t>
            </a:r>
            <a:r>
              <a:rPr lang="it-IT" sz="2400" b="1" u="sng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uguaglianza </a:t>
            </a:r>
            <a:r>
              <a:rPr lang="it-IT" sz="24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dei cittadini, impediscono il pieno </a:t>
            </a:r>
            <a:r>
              <a:rPr lang="it-IT" sz="2400" b="1" u="sng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sviluppo </a:t>
            </a:r>
            <a:r>
              <a:rPr lang="it-IT" sz="24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della </a:t>
            </a:r>
            <a:r>
              <a:rPr lang="it-IT" sz="2400" b="1" u="sng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persona umana </a:t>
            </a:r>
            <a:r>
              <a:rPr lang="it-IT" sz="24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.</a:t>
            </a:r>
          </a:p>
          <a:p>
            <a:pPr algn="just"/>
            <a:r>
              <a:rPr lang="it-IT" sz="24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…</a:t>
            </a:r>
          </a:p>
          <a:p>
            <a:endParaRPr lang="it-IT" i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r>
              <a:rPr lang="it-IT" i="1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         Costituzione della Repubblica italiana, articolo 3</a:t>
            </a:r>
            <a:endParaRPr lang="it-IT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1192431" y="5570242"/>
            <a:ext cx="30809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1400" i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endParaRPr lang="it-IT" sz="1400" i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9210329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95271" y="4602480"/>
            <a:ext cx="6792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0000"/>
                </a:solidFill>
              </a:rPr>
              <a:t> 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1772816" y="373224"/>
            <a:ext cx="5999584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it-IT" sz="3200" dirty="0" smtClean="0">
              <a:solidFill>
                <a:schemeClr val="bg1"/>
              </a:solidFill>
            </a:endParaRPr>
          </a:p>
          <a:p>
            <a:pPr lvl="0"/>
            <a:r>
              <a:rPr lang="it-IT" sz="20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 </a:t>
            </a:r>
            <a:endParaRPr lang="it-IT" sz="24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r>
              <a:rPr lang="it-IT" sz="24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Ogni cittadino ha il dovere di svolgere, </a:t>
            </a:r>
          </a:p>
          <a:p>
            <a:endParaRPr lang="it-IT" sz="24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r>
              <a:rPr lang="it-IT" sz="24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secondo le propria possibilità e la propria scelta, </a:t>
            </a:r>
          </a:p>
          <a:p>
            <a:endParaRPr lang="it-IT" sz="24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r>
              <a:rPr lang="it-IT" sz="24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un’attività o una funzione </a:t>
            </a:r>
          </a:p>
          <a:p>
            <a:endParaRPr lang="it-IT" sz="24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r>
              <a:rPr lang="it-IT" sz="24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che concorra al progresso</a:t>
            </a:r>
          </a:p>
          <a:p>
            <a:endParaRPr lang="it-IT" sz="24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r>
              <a:rPr lang="it-IT" sz="24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 materiale  o spirituale della società.</a:t>
            </a:r>
          </a:p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i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i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r>
              <a:rPr lang="it-IT" i="1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         Costituzione della Repubblica italiana, articolo 4</a:t>
            </a:r>
            <a:endParaRPr lang="it-IT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1192431" y="5570242"/>
            <a:ext cx="30809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1400" i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endParaRPr lang="it-IT" sz="1400" i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9210329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95271" y="4602480"/>
            <a:ext cx="6792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0000"/>
                </a:solidFill>
              </a:rPr>
              <a:t> 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792480" y="2351314"/>
            <a:ext cx="697992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it-IT" sz="3200" dirty="0" smtClean="0">
              <a:solidFill>
                <a:schemeClr val="bg1"/>
              </a:solidFill>
            </a:endParaRPr>
          </a:p>
          <a:p>
            <a:pPr lvl="0"/>
            <a:r>
              <a:rPr lang="it-IT" sz="20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	</a:t>
            </a:r>
            <a:r>
              <a:rPr lang="it-IT" sz="24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… quanto al suo nome,</a:t>
            </a:r>
          </a:p>
          <a:p>
            <a:pPr lvl="0"/>
            <a:r>
              <a:rPr lang="it-IT" sz="24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	lo si chiami UOMO, </a:t>
            </a:r>
          </a:p>
          <a:p>
            <a:pPr lvl="0"/>
            <a:r>
              <a:rPr lang="it-IT" sz="24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	perché viene dalla terra,</a:t>
            </a:r>
          </a:p>
          <a:p>
            <a:pPr lvl="0"/>
            <a:r>
              <a:rPr lang="it-IT" sz="24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	</a:t>
            </a:r>
            <a:r>
              <a:rPr lang="it-IT" sz="2400" dirty="0" err="1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dall</a:t>
            </a:r>
            <a:r>
              <a:rPr lang="it-IT" sz="24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 ‘ HUMUS</a:t>
            </a:r>
          </a:p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r>
              <a:rPr lang="it-IT" sz="20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				</a:t>
            </a:r>
            <a:r>
              <a:rPr lang="it-IT" sz="2000" i="1" dirty="0" err="1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Igino</a:t>
            </a:r>
            <a:r>
              <a:rPr lang="it-IT" sz="2000" i="1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, citato da </a:t>
            </a:r>
            <a:r>
              <a:rPr lang="it-IT" sz="2000" i="1" dirty="0" err="1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Heidegger</a:t>
            </a:r>
            <a:endParaRPr lang="it-IT" sz="2000" i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1192431" y="5570242"/>
            <a:ext cx="42939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1400" i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endParaRPr lang="it-IT" sz="1400" i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2103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C:\Users\Paola\Desktop\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20290" y="426720"/>
            <a:ext cx="4503420" cy="6004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605240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95271" y="4602480"/>
            <a:ext cx="6792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0000"/>
                </a:solidFill>
              </a:rPr>
              <a:t> 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792480" y="2351314"/>
            <a:ext cx="69799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it-IT" sz="3200" dirty="0" smtClean="0">
              <a:solidFill>
                <a:schemeClr val="bg1"/>
              </a:solidFill>
            </a:endParaRPr>
          </a:p>
          <a:p>
            <a:pPr lvl="0"/>
            <a:r>
              <a:rPr lang="it-IT" sz="20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	</a:t>
            </a:r>
            <a:r>
              <a:rPr lang="it-IT" sz="2800" b="1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I  NOSTRI  PERCHE’ …</a:t>
            </a:r>
          </a:p>
          <a:p>
            <a:pPr lvl="0"/>
            <a:r>
              <a:rPr lang="it-IT" sz="20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				</a:t>
            </a:r>
            <a:endParaRPr lang="it-IT" sz="2000" i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1192431" y="5570242"/>
            <a:ext cx="42939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1400" i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endParaRPr lang="it-IT" sz="1400" i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2103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Paola\Desktop\tesi 2015\immagine per galleria en plei air, varie risoluzioni\foto brera bollate\IMG_10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5500" y="1776413"/>
            <a:ext cx="4953000" cy="33051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052404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95271" y="4602480"/>
            <a:ext cx="6792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0000"/>
                </a:solidFill>
              </a:rPr>
              <a:t> 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792480" y="502920"/>
            <a:ext cx="697992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r>
              <a:rPr lang="it-IT" sz="20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Fare attenzione al mondo del carcere </a:t>
            </a:r>
            <a:r>
              <a:rPr lang="it-IT" sz="20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per</a:t>
            </a:r>
          </a:p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r>
              <a:rPr lang="it-IT" sz="2400" b="1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UN </a:t>
            </a:r>
            <a:r>
              <a:rPr lang="it-IT" sz="2400" b="1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MOTIVO  </a:t>
            </a:r>
            <a:r>
              <a:rPr lang="it-IT" sz="2400" b="1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FILOSOFICO</a:t>
            </a:r>
            <a:endParaRPr lang="it-IT" sz="2400" b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1"/>
            <a:endParaRPr lang="it-IT" sz="2000" b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1"/>
            <a:endParaRPr lang="it-IT" sz="2000" b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1"/>
            <a:endParaRPr lang="it-IT" sz="2000" b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b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r>
              <a:rPr lang="it-IT" sz="2000" b="1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Ci sono azioni sbagliate,</a:t>
            </a:r>
          </a:p>
          <a:p>
            <a:pPr lvl="0"/>
            <a:r>
              <a:rPr lang="it-IT" sz="2000" b="1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non persone sbagliate.</a:t>
            </a:r>
          </a:p>
          <a:p>
            <a:pPr lvl="0"/>
            <a:r>
              <a:rPr lang="it-IT" sz="2000" b="1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Le persone non sono  reati che camminano.</a:t>
            </a:r>
          </a:p>
          <a:p>
            <a:pPr lvl="0"/>
            <a:endParaRPr lang="it-IT" sz="2000" b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b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r>
              <a:rPr lang="it-IT" sz="2000" b="1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Se è così, le persone possono sempre cambiare.</a:t>
            </a:r>
          </a:p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>
              <a:buFont typeface="Arial" pitchFamily="34" charset="0"/>
              <a:buChar char="•"/>
            </a:pPr>
            <a:endParaRPr lang="it-IT" sz="20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9210329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95271" y="4602480"/>
            <a:ext cx="6792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0000"/>
                </a:solidFill>
              </a:rPr>
              <a:t> 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792480" y="502920"/>
            <a:ext cx="6979920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r>
              <a:rPr lang="it-IT" sz="2000" b="1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Fare attenzione al mondo del carcere per </a:t>
            </a:r>
            <a:endParaRPr lang="it-IT" sz="2000" b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b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r>
              <a:rPr lang="it-IT" sz="2400" b="1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UN </a:t>
            </a:r>
            <a:r>
              <a:rPr lang="it-IT" sz="2400" b="1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MOTIVO CIVILE</a:t>
            </a:r>
          </a:p>
          <a:p>
            <a:pPr lvl="0"/>
            <a:endParaRPr lang="it-IT" sz="2000" b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b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b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b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b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r>
              <a:rPr lang="it-IT" sz="2000" i="1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“Le pene non possono consistere </a:t>
            </a:r>
          </a:p>
          <a:p>
            <a:pPr lvl="0"/>
            <a:r>
              <a:rPr lang="it-IT" sz="2000" i="1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in trattamenti contrari al senso di umanità</a:t>
            </a:r>
          </a:p>
          <a:p>
            <a:pPr lvl="0"/>
            <a:r>
              <a:rPr lang="it-IT" sz="2000" i="1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e devono tendere alla rieducazione del condannato.”</a:t>
            </a:r>
          </a:p>
          <a:p>
            <a:pPr lvl="0"/>
            <a:endParaRPr lang="it-IT" sz="2000" b="1" i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b="1" i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r>
              <a:rPr lang="it-IT" sz="2000" b="1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Costituzione della Repubblica italiana, articolo 27, comma 3</a:t>
            </a:r>
          </a:p>
          <a:p>
            <a:pPr lvl="0"/>
            <a:endParaRPr lang="it-IT" sz="2000" b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b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b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b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b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b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>
              <a:buFont typeface="Arial" pitchFamily="34" charset="0"/>
              <a:buChar char="•"/>
            </a:pPr>
            <a:endParaRPr lang="it-IT" sz="20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9210329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95271" y="4602480"/>
            <a:ext cx="6792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0000"/>
                </a:solidFill>
              </a:rPr>
              <a:t> 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792480" y="1021080"/>
            <a:ext cx="697992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it-IT" sz="3200" dirty="0" smtClean="0">
              <a:solidFill>
                <a:schemeClr val="bg1"/>
              </a:solidFill>
            </a:endParaRPr>
          </a:p>
          <a:p>
            <a:pPr lvl="0"/>
            <a:r>
              <a:rPr lang="it-IT" sz="20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	Fare attenzione al mondo del carcere </a:t>
            </a:r>
            <a:r>
              <a:rPr lang="it-IT" sz="20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per</a:t>
            </a:r>
          </a:p>
          <a:p>
            <a:pPr lvl="0"/>
            <a:r>
              <a:rPr lang="it-IT" sz="20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 </a:t>
            </a:r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r>
              <a:rPr lang="it-IT" sz="20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	</a:t>
            </a:r>
            <a:r>
              <a:rPr lang="it-IT" sz="2400" b="1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UN MOTIVO  COLLETTIVO</a:t>
            </a:r>
          </a:p>
          <a:p>
            <a:pPr lvl="0"/>
            <a:endParaRPr lang="it-IT" sz="3200" dirty="0" smtClean="0">
              <a:solidFill>
                <a:schemeClr val="bg1"/>
              </a:solidFill>
            </a:endParaRPr>
          </a:p>
          <a:p>
            <a:pPr lvl="0"/>
            <a:r>
              <a:rPr lang="it-IT" sz="3200" dirty="0" smtClean="0">
                <a:solidFill>
                  <a:schemeClr val="bg1"/>
                </a:solidFill>
              </a:rPr>
              <a:t>                     </a:t>
            </a:r>
            <a:r>
              <a:rPr lang="it-IT" sz="32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MILANO SICURA</a:t>
            </a:r>
          </a:p>
          <a:p>
            <a:pPr lvl="0"/>
            <a:endParaRPr lang="it-IT" sz="32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32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r>
              <a:rPr lang="it-IT" sz="32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                    MILANO   SI-CURA    </a:t>
            </a:r>
            <a:r>
              <a:rPr lang="it-IT" sz="3200" dirty="0" smtClean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409210329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95271" y="4602480"/>
            <a:ext cx="6792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0000"/>
                </a:solidFill>
              </a:rPr>
              <a:t> 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792480" y="2351314"/>
            <a:ext cx="69799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it-IT" sz="3200" dirty="0" smtClean="0">
              <a:solidFill>
                <a:schemeClr val="bg1"/>
              </a:solidFill>
            </a:endParaRPr>
          </a:p>
          <a:p>
            <a:pPr lvl="0"/>
            <a:r>
              <a:rPr lang="it-IT" sz="20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	</a:t>
            </a:r>
            <a:r>
              <a:rPr lang="it-IT" sz="28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LE TAPPE …</a:t>
            </a:r>
          </a:p>
          <a:p>
            <a:pPr lvl="0"/>
            <a:r>
              <a:rPr lang="it-IT" sz="20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				</a:t>
            </a:r>
            <a:endParaRPr lang="it-IT" sz="2000" i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1192431" y="5570242"/>
            <a:ext cx="42939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1400" i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endParaRPr lang="it-IT" sz="1400" i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2103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Paola\Desktop\tesi 2015\immagine per galleria en plei air, varie risoluzioni\foto brera bollate\IMG_10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5500" y="1776413"/>
            <a:ext cx="4953000" cy="33051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052404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95271" y="4602480"/>
            <a:ext cx="6792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0000"/>
                </a:solidFill>
              </a:rPr>
              <a:t> 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792480" y="2351314"/>
            <a:ext cx="69799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it-IT" sz="3200" dirty="0" smtClean="0">
              <a:solidFill>
                <a:schemeClr val="bg1"/>
              </a:solidFill>
            </a:endParaRPr>
          </a:p>
          <a:p>
            <a:pPr lvl="0"/>
            <a:r>
              <a:rPr lang="it-IT" sz="20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	</a:t>
            </a:r>
            <a:r>
              <a:rPr lang="it-IT" sz="2800" b="1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IL CINEFORUM </a:t>
            </a:r>
          </a:p>
          <a:p>
            <a:pPr lvl="0"/>
            <a:r>
              <a:rPr lang="it-IT" sz="20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				</a:t>
            </a:r>
            <a:endParaRPr lang="it-IT" sz="2000" i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1192431" y="5570242"/>
            <a:ext cx="42939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1400" i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endParaRPr lang="it-IT" sz="1400" i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2103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9807" y="810235"/>
            <a:ext cx="3704386" cy="5237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6052404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95271" y="4602480"/>
            <a:ext cx="6792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0000"/>
                </a:solidFill>
              </a:rPr>
              <a:t> 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792480" y="502920"/>
            <a:ext cx="6979920" cy="7786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it-IT" sz="2000" b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b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r>
              <a:rPr lang="it-IT" sz="20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I miei compagni di pena avevano arrabbiato contro di me , non potevano e non volevano capire perché non ho fuggito. Perché non l’ho fatto?</a:t>
            </a:r>
          </a:p>
          <a:p>
            <a:endParaRPr lang="it-IT" sz="2000" dirty="0" smtClean="0"/>
          </a:p>
          <a:p>
            <a:r>
              <a:rPr lang="it-IT" sz="20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Che cosa mi avreste detto se avessi tradito tutti e partito? </a:t>
            </a:r>
          </a:p>
          <a:p>
            <a:r>
              <a:rPr lang="it-IT" sz="20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Mi sono fatto la domanda del </a:t>
            </a:r>
            <a:r>
              <a:rPr lang="it-IT" sz="2000" dirty="0" err="1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perchè</a:t>
            </a:r>
            <a:r>
              <a:rPr lang="it-IT" sz="20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 non mi ero sloggiato prima, la risposta fu: che cosa penseranno i ragazzi del Cineforum? </a:t>
            </a:r>
          </a:p>
          <a:p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r>
              <a:rPr lang="it-IT" sz="20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Era per dirvi grazie per tutto, grazie per venire cercarmi, grazie per uscirmi del mio isolamento. </a:t>
            </a:r>
          </a:p>
          <a:p>
            <a:endParaRPr lang="it-IT" sz="2000" b="1" i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endParaRPr lang="it-IT" sz="2000" b="1" i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r>
              <a:rPr lang="it-IT" sz="2000" b="1" i="1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Roland,  </a:t>
            </a:r>
            <a:r>
              <a:rPr lang="it-IT" sz="20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Bollate, 21.11.09</a:t>
            </a:r>
          </a:p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9210329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95271" y="4602480"/>
            <a:ext cx="6792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0000"/>
                </a:solidFill>
              </a:rPr>
              <a:t> 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792480" y="2351314"/>
            <a:ext cx="697992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it-IT" sz="3200" b="1" dirty="0" smtClean="0">
              <a:solidFill>
                <a:schemeClr val="bg1"/>
              </a:solidFill>
            </a:endParaRPr>
          </a:p>
          <a:p>
            <a:pPr lvl="0"/>
            <a:r>
              <a:rPr lang="it-IT" sz="2000" b="1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	</a:t>
            </a:r>
            <a:r>
              <a:rPr lang="it-IT" sz="2800" b="1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I L  CAFE’  PHILO’</a:t>
            </a:r>
          </a:p>
          <a:p>
            <a:pPr lvl="0"/>
            <a:endParaRPr lang="it-IT" sz="2800" b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r>
              <a:rPr lang="it-IT" sz="2800" b="1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	L’  ATELIER  FILOSOFICO	</a:t>
            </a:r>
            <a:r>
              <a:rPr lang="it-IT" sz="20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		</a:t>
            </a:r>
            <a:endParaRPr lang="it-IT" sz="2000" i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1192431" y="5570242"/>
            <a:ext cx="42939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1400" i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endParaRPr lang="it-IT" sz="1400" i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2103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C:\Users\Paola\Desktop\cafè philò\POSTER E FLYER\Cafè Philò a Bollate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00841" y="779214"/>
            <a:ext cx="3742318" cy="5299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6052404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95271" y="4602480"/>
            <a:ext cx="6792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0000"/>
                </a:solidFill>
              </a:rPr>
              <a:t> 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792480" y="502920"/>
            <a:ext cx="69799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it-IT" sz="2000" b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b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endParaRPr lang="it-IT" sz="2000" dirty="0" smtClean="0"/>
          </a:p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2230017" y="746448"/>
            <a:ext cx="45720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Il carcere, </a:t>
            </a:r>
          </a:p>
          <a:p>
            <a:r>
              <a:rPr lang="it-IT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che mi ha distanziato da tutto,  mi ha permesso di capire che io avevo davvero il successo, lo avevo già, anche se non mi bastava. </a:t>
            </a:r>
          </a:p>
          <a:p>
            <a:endParaRPr lang="it-IT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r>
              <a:rPr lang="it-IT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Nel mio bar servivo aperitivi buoni, piatti speciali e la gente era contenta. Anch’io ero contento di questo, ma mi sembrava troppo poco. E invece il successo era lì, in un lavoro vivo, mio, con soddisfazioni, un lavoro da offrire alle persone che vedevo contente.</a:t>
            </a:r>
          </a:p>
          <a:p>
            <a:endParaRPr lang="it-IT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r>
              <a:rPr lang="it-IT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Non ho saputo dare importanza a questo, non mi bastava. Volevo l'eccesso.</a:t>
            </a:r>
          </a:p>
          <a:p>
            <a:endParaRPr lang="it-IT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r>
              <a:rPr lang="it-IT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Oggi, dal carcere, vedo che la felicità e il successo erano miei ed io non li ho riconosciuti.</a:t>
            </a:r>
          </a:p>
          <a:p>
            <a:endParaRPr lang="it-IT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r>
              <a:rPr lang="it-IT" b="1" i="1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Lello</a:t>
            </a:r>
            <a:r>
              <a:rPr lang="it-IT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, Bollate  18.10.14</a:t>
            </a:r>
            <a:endParaRPr lang="it-IT" b="1" i="1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9210329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Paola\Desktop\tesi 2015\immagine per galleria en plei air, varie risoluzioni\foto brera bollate\IMG_09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5500" y="1795463"/>
            <a:ext cx="4953000" cy="3267075"/>
          </a:xfrm>
          <a:prstGeom prst="rect">
            <a:avLst/>
          </a:prstGeom>
          <a:noFill/>
        </p:spPr>
      </p:pic>
      <p:sp>
        <p:nvSpPr>
          <p:cNvPr id="3" name="Rettangolo 2"/>
          <p:cNvSpPr/>
          <p:nvPr/>
        </p:nvSpPr>
        <p:spPr>
          <a:xfrm>
            <a:off x="951722" y="5561045"/>
            <a:ext cx="7725747" cy="1026367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 smtClean="0"/>
              <a:t>         Per essere felice, coltiva nella tua mente solo i semi migliori</a:t>
            </a:r>
            <a:endParaRPr lang="it-IT" sz="2000" b="1" dirty="0"/>
          </a:p>
        </p:txBody>
      </p:sp>
    </p:spTree>
    <p:extLst>
      <p:ext uri="{BB962C8B-B14F-4D97-AF65-F5344CB8AC3E}">
        <p14:creationId xmlns="" xmlns:p14="http://schemas.microsoft.com/office/powerpoint/2010/main" val="36052404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Users\Paola\Desktop\tesi 2015\immagine per galleria en plei air, varie risoluzioni\foto brera bollate\IMG_09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5500" y="1776413"/>
            <a:ext cx="4953000" cy="33051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052404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95271" y="4602480"/>
            <a:ext cx="6792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0000"/>
                </a:solidFill>
              </a:rPr>
              <a:t> 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792480" y="502920"/>
            <a:ext cx="6979920" cy="8094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it-IT" sz="2000" b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r>
              <a:rPr lang="it-IT" sz="20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Sono contento di parlare di questo disegno, oggi.  Io ci ho lavorato molto. </a:t>
            </a:r>
          </a:p>
          <a:p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r>
              <a:rPr lang="it-IT" sz="20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Devo dire che per me è stato bello soprattutto avere un impegno, parlare con i ragazzi e le ragazze di Brera. </a:t>
            </a:r>
          </a:p>
          <a:p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r>
              <a:rPr lang="it-IT" sz="20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Il tempo scorreva veloce. Mentre coloravo, la mano andava un po’ dove voleva, ma poi la richiamavo per mettermi d’accordo con le mani e i disegni degli altri. </a:t>
            </a:r>
          </a:p>
          <a:p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r>
              <a:rPr lang="it-IT" sz="20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Ecco, la pazienza è un po’ così, è abituarsi, adattarsi. In carcere abituarsi è una parola importante. E’ molto difficile, però.</a:t>
            </a:r>
          </a:p>
          <a:p>
            <a:endParaRPr lang="it-IT" sz="2000" b="1" i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endParaRPr lang="it-IT" sz="2000" b="1" i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r>
              <a:rPr lang="it-IT" sz="2000" b="1" i="1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Marcus,  </a:t>
            </a:r>
            <a:r>
              <a:rPr lang="it-IT" sz="20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Bollate, 13.06.15</a:t>
            </a:r>
          </a:p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9210329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D:\unite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9620" y="773430"/>
            <a:ext cx="3984760" cy="5311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605240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95271" y="4602480"/>
            <a:ext cx="6792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0000"/>
                </a:solidFill>
              </a:rPr>
              <a:t> 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1138334" y="2202024"/>
            <a:ext cx="663406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r>
              <a:rPr lang="it-IT" sz="2800" b="1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         LA  FIILOSOFIA    </a:t>
            </a:r>
            <a:r>
              <a:rPr lang="it-IT" sz="2800" b="1" i="1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al femminile</a:t>
            </a:r>
          </a:p>
          <a:p>
            <a:pPr lvl="0">
              <a:buFont typeface="Arial" pitchFamily="34" charset="0"/>
              <a:buChar char="•"/>
            </a:pPr>
            <a:endParaRPr lang="it-IT" sz="2000" dirty="0" smtClean="0">
              <a:solidFill>
                <a:schemeClr val="bg1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1192431" y="5570242"/>
            <a:ext cx="30809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1400" i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endParaRPr lang="it-IT" sz="1400" i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2103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Paola\Desktop\tesi 2015\immagine per galleria en plei air, varie risoluzioni\foto brera bollate\IMG_10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5500" y="1776413"/>
            <a:ext cx="4953000" cy="33051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052404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95271" y="4602480"/>
            <a:ext cx="6792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0000"/>
                </a:solidFill>
              </a:rPr>
              <a:t> 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792480" y="502920"/>
            <a:ext cx="6979920" cy="901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r>
              <a:rPr lang="it-IT" sz="20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Fuori ero diversa,  più superficiale, sempre affannata, sempre di corsa. </a:t>
            </a:r>
          </a:p>
          <a:p>
            <a:pPr lvl="0"/>
            <a:r>
              <a:rPr lang="it-IT" sz="20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Il carcere mi ha costretta  a fermarmi. </a:t>
            </a:r>
          </a:p>
          <a:p>
            <a:pPr lvl="0"/>
            <a:r>
              <a:rPr lang="it-IT" sz="20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All’inizio, entrata qui, mi lasciavo andare e mi distruggevo. Poi l’essere rinchiusa mi ha costretta a calmarmi , a pensare, a prendermi cura di me stessa.</a:t>
            </a:r>
          </a:p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r>
              <a:rPr lang="it-IT" sz="20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Voi oggi  mi vedete migliore; non che non sia fragile.</a:t>
            </a:r>
          </a:p>
          <a:p>
            <a:pPr lvl="0"/>
            <a:r>
              <a:rPr lang="it-IT" sz="20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Non che non abbia paura, ne ho tanta. </a:t>
            </a:r>
          </a:p>
          <a:p>
            <a:pPr lvl="0"/>
            <a:r>
              <a:rPr lang="it-IT" sz="20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Ma ho imparato a cogliere anche il bello che c’è in me.  </a:t>
            </a:r>
          </a:p>
          <a:p>
            <a:pPr lvl="0"/>
            <a:r>
              <a:rPr lang="it-IT" sz="20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Sono fiera di me e dei miei cambiamenti.</a:t>
            </a:r>
          </a:p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r>
              <a:rPr lang="it-IT" sz="2000" b="1" i="1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Fiorella</a:t>
            </a:r>
            <a:r>
              <a:rPr lang="it-IT" sz="2000" b="1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, </a:t>
            </a:r>
            <a:r>
              <a:rPr lang="it-IT" sz="20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Bollate,  03.09.15</a:t>
            </a:r>
          </a:p>
          <a:p>
            <a:pPr lvl="0"/>
            <a:endParaRPr lang="it-IT" sz="2000" b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b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b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b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b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b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b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b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b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r>
              <a:rPr lang="it-IT" sz="2000" b="1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re.</a:t>
            </a:r>
          </a:p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>
              <a:buFont typeface="Arial" pitchFamily="34" charset="0"/>
              <a:buChar char="•"/>
            </a:pPr>
            <a:endParaRPr lang="it-IT" sz="20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9210329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95271" y="4602480"/>
            <a:ext cx="6792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0000"/>
                </a:solidFill>
              </a:rPr>
              <a:t> 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1138334" y="2202024"/>
            <a:ext cx="663406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endParaRPr lang="it-IT" sz="20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lvl="0"/>
            <a:r>
              <a:rPr lang="it-IT" sz="2800" b="1" dirty="0" smtClean="0">
                <a:solidFill>
                  <a:schemeClr val="tx1">
                    <a:lumMod val="10000"/>
                    <a:lumOff val="90000"/>
                  </a:schemeClr>
                </a:solidFill>
              </a:rPr>
              <a:t>PER  CONCLUDERE …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1192431" y="5570242"/>
            <a:ext cx="30809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1400" i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endParaRPr lang="it-IT" sz="1400" i="1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2103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2720" y="1371600"/>
            <a:ext cx="3718559" cy="4038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6052404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aola\Desktop\tesi 2015\immagine per galleria en plei air, varie risoluzioni\foto brera bollate\voli e sogn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4155" y="1324947"/>
            <a:ext cx="5878286" cy="41801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052404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95271" y="1646008"/>
            <a:ext cx="646859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 </a:t>
            </a:r>
          </a:p>
          <a:p>
            <a:endParaRPr lang="it-IT" dirty="0" smtClean="0">
              <a:solidFill>
                <a:schemeClr val="bg1"/>
              </a:solidFill>
            </a:endParaRPr>
          </a:p>
          <a:p>
            <a:endParaRPr lang="it-IT" dirty="0">
              <a:solidFill>
                <a:schemeClr val="bg1"/>
              </a:solidFill>
            </a:endParaRPr>
          </a:p>
          <a:p>
            <a:endParaRPr lang="it-IT" dirty="0" smtClean="0">
              <a:solidFill>
                <a:schemeClr val="bg1"/>
              </a:solidFill>
            </a:endParaRPr>
          </a:p>
          <a:p>
            <a:endParaRPr lang="it-IT" dirty="0">
              <a:solidFill>
                <a:schemeClr val="bg1"/>
              </a:solidFill>
            </a:endParaRPr>
          </a:p>
          <a:p>
            <a:endParaRPr lang="it-IT" dirty="0" smtClean="0">
              <a:solidFill>
                <a:schemeClr val="bg1"/>
              </a:solidFill>
            </a:endParaRPr>
          </a:p>
          <a:p>
            <a:endParaRPr lang="it-IT" dirty="0">
              <a:solidFill>
                <a:schemeClr val="bg1"/>
              </a:solidFill>
            </a:endParaRPr>
          </a:p>
          <a:p>
            <a:endParaRPr lang="it-IT" dirty="0" smtClean="0">
              <a:solidFill>
                <a:schemeClr val="bg1"/>
              </a:solidFill>
            </a:endParaRPr>
          </a:p>
          <a:p>
            <a:endParaRPr lang="it-IT" dirty="0">
              <a:solidFill>
                <a:schemeClr val="bg1"/>
              </a:solidFill>
            </a:endParaRPr>
          </a:p>
          <a:p>
            <a:endParaRPr lang="it-IT" dirty="0" smtClean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it-IT" dirty="0">
                <a:solidFill>
                  <a:schemeClr val="bg1"/>
                </a:solidFill>
              </a:rPr>
              <a:t> </a:t>
            </a:r>
            <a:endParaRPr lang="en-GB" dirty="0">
              <a:solidFill>
                <a:schemeClr val="bg1"/>
              </a:solidFill>
            </a:endParaRPr>
          </a:p>
          <a:p>
            <a:r>
              <a:rPr lang="it-IT" dirty="0">
                <a:solidFill>
                  <a:schemeClr val="bg1"/>
                </a:solidFill>
              </a:rPr>
              <a:t> </a:t>
            </a:r>
            <a:endParaRPr lang="en-GB" dirty="0">
              <a:solidFill>
                <a:schemeClr val="bg1"/>
              </a:solidFill>
            </a:endParaRPr>
          </a:p>
          <a:p>
            <a:r>
              <a:rPr lang="it-IT" sz="2000" i="1" dirty="0" smtClean="0">
                <a:solidFill>
                  <a:schemeClr val="bg1"/>
                </a:solidFill>
              </a:rPr>
              <a:t>      </a:t>
            </a:r>
            <a:r>
              <a:rPr lang="it-IT" sz="2400" i="1" dirty="0" smtClean="0">
                <a:solidFill>
                  <a:schemeClr val="bg1"/>
                </a:solidFill>
              </a:rPr>
              <a:t>Paola Saporiti    2017  </a:t>
            </a:r>
            <a:endParaRPr lang="en-GB" sz="2400" dirty="0">
              <a:solidFill>
                <a:schemeClr val="bg1"/>
              </a:solidFill>
            </a:endParaRPr>
          </a:p>
        </p:txBody>
      </p:sp>
      <p:pic>
        <p:nvPicPr>
          <p:cNvPr id="2" name="Picture 1" descr="2013_1110_mamma ppt.ps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80816" y="4724400"/>
            <a:ext cx="950276" cy="891926"/>
          </a:xfrm>
          <a:prstGeom prst="rect">
            <a:avLst/>
          </a:prstGeom>
        </p:spPr>
      </p:pic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1107348"/>
            <a:ext cx="91440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0" lang="it-I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</a:t>
            </a:r>
          </a:p>
          <a:p>
            <a:r>
              <a:rPr lang="it-IT" sz="2000" dirty="0" smtClean="0">
                <a:latin typeface="Arial" pitchFamily="34" charset="0"/>
                <a:cs typeface="Arial" pitchFamily="34" charset="0"/>
              </a:rPr>
              <a:t>	</a:t>
            </a:r>
            <a:endParaRPr lang="it-IT" sz="2800" b="1" dirty="0" smtClean="0">
              <a:latin typeface="Arial" pitchFamily="34" charset="0"/>
              <a:cs typeface="Arial" pitchFamily="34" charset="0"/>
            </a:endParaRPr>
          </a:p>
          <a:p>
            <a:endParaRPr lang="it-IT" sz="2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it-IT" sz="2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it-IT" sz="2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it-IT" sz="2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it-IT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2246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 Black ">
  <a:themeElements>
    <a:clrScheme name="Personalizzato 16">
      <a:dk1>
        <a:srgbClr val="123038"/>
      </a:dk1>
      <a:lt1>
        <a:srgbClr val="123038"/>
      </a:lt1>
      <a:dk2>
        <a:srgbClr val="123038"/>
      </a:dk2>
      <a:lt2>
        <a:srgbClr val="246171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470</TotalTime>
  <Words>511</Words>
  <Application>Microsoft Office PowerPoint</Application>
  <PresentationFormat>Presentazione su schermo (4:3)</PresentationFormat>
  <Paragraphs>232</Paragraphs>
  <Slides>32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32</vt:i4>
      </vt:variant>
    </vt:vector>
  </HeadingPairs>
  <TitlesOfParts>
    <vt:vector size="33" baseType="lpstr">
      <vt:lpstr> Black 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</vt:vector>
  </TitlesOfParts>
  <Company>White House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Jackie Doe</dc:creator>
  <cp:lastModifiedBy>Paola</cp:lastModifiedBy>
  <cp:revision>221</cp:revision>
  <dcterms:created xsi:type="dcterms:W3CDTF">2013-11-10T17:47:15Z</dcterms:created>
  <dcterms:modified xsi:type="dcterms:W3CDTF">2017-03-16T19:11:35Z</dcterms:modified>
</cp:coreProperties>
</file>