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64" r:id="rId4"/>
    <p:sldId id="267" r:id="rId5"/>
    <p:sldId id="262" r:id="rId6"/>
    <p:sldId id="270" r:id="rId7"/>
    <p:sldId id="272" r:id="rId8"/>
    <p:sldId id="257" r:id="rId9"/>
    <p:sldId id="266" r:id="rId10"/>
    <p:sldId id="258" r:id="rId11"/>
    <p:sldId id="259" r:id="rId12"/>
    <p:sldId id="260" r:id="rId13"/>
    <p:sldId id="268" r:id="rId14"/>
    <p:sldId id="263" r:id="rId15"/>
    <p:sldId id="265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BCEE"/>
    <a:srgbClr val="25C44A"/>
    <a:srgbClr val="7606FF"/>
    <a:srgbClr val="9D0DFF"/>
    <a:srgbClr val="48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88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66625-DA3F-4A04-B36E-32436CCD87A6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56B6D-AB62-4F7E-B309-8EE6EA4C08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8964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56B6D-AB62-4F7E-B309-8EE6EA4C08DF}" type="slidenum">
              <a:rPr lang="it-IT" smtClean="0"/>
              <a:t>16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7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51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9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45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2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3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7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5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6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5C44A"/>
            </a:gs>
            <a:gs pos="97000">
              <a:srgbClr val="7606FF"/>
            </a:gs>
            <a:gs pos="57000">
              <a:srgbClr val="0CBCEE"/>
            </a:gs>
          </a:gsLst>
          <a:lin ang="184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AB46F-ECEB-7243-AC1D-3EA6809463BC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8C4B1-9EF9-B446-8C9A-7DBB33DD8A40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8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struzione.lombardia.gov.it/varese/CittCost2014/PoloSaronno.htm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://www.istruzione.lombardia.gov.it/varese/CittCost2014/PoloLuino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truzione.lombardia.gov.it/varese/CittCost2014/PoloGallarate2.htm" TargetMode="External"/><Relationship Id="rId5" Type="http://schemas.openxmlformats.org/officeDocument/2006/relationships/hyperlink" Target="http://www.istruzione.lombardia.gov.it/varese/CittCost2014/PoloGallarate1.htm" TargetMode="External"/><Relationship Id="rId4" Type="http://schemas.openxmlformats.org/officeDocument/2006/relationships/hyperlink" Target="http://www.istruzione.lombardia.gov.it/varese/CittCost2014/PoloBusto.htm" TargetMode="External"/><Relationship Id="rId9" Type="http://schemas.openxmlformats.org/officeDocument/2006/relationships/hyperlink" Target="http://www.istruzione.lombardia.gov.it/varese/CittCost2014/PoloVarese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6397" y="1105664"/>
            <a:ext cx="7772400" cy="2924261"/>
          </a:xfrm>
        </p:spPr>
        <p:txBody>
          <a:bodyPr>
            <a:noAutofit/>
          </a:bodyPr>
          <a:lstStyle/>
          <a:p>
            <a:pPr algn="r"/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venir Black"/>
              </a:rPr>
              <a:t>A </a:t>
            </a:r>
            <a:r>
              <a:rPr lang="en-US" sz="6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venir Black"/>
              </a:rPr>
              <a:t>scuola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venir Black"/>
              </a:rPr>
              <a:t> di </a:t>
            </a:r>
            <a:r>
              <a:rPr lang="en-US" sz="6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venir Black"/>
              </a:rPr>
              <a:t>cittadinanza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venir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4086" y="4565665"/>
            <a:ext cx="5758386" cy="1752600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17375E"/>
                </a:solidFill>
              </a:rPr>
              <a:t>Giornata</a:t>
            </a:r>
            <a:r>
              <a:rPr lang="en-US" sz="2800" dirty="0" smtClean="0">
                <a:solidFill>
                  <a:srgbClr val="17375E"/>
                </a:solidFill>
              </a:rPr>
              <a:t> </a:t>
            </a:r>
            <a:r>
              <a:rPr lang="en-US" sz="2800" dirty="0" err="1" smtClean="0">
                <a:solidFill>
                  <a:srgbClr val="17375E"/>
                </a:solidFill>
              </a:rPr>
              <a:t>provinciale</a:t>
            </a:r>
            <a:r>
              <a:rPr lang="en-US" sz="2800" dirty="0" smtClean="0">
                <a:solidFill>
                  <a:srgbClr val="17375E"/>
                </a:solidFill>
              </a:rPr>
              <a:t> di studio</a:t>
            </a:r>
          </a:p>
          <a:p>
            <a:r>
              <a:rPr lang="en-US" sz="2800" dirty="0" smtClean="0">
                <a:solidFill>
                  <a:srgbClr val="17375E"/>
                </a:solidFill>
              </a:rPr>
              <a:t>Villa </a:t>
            </a:r>
            <a:r>
              <a:rPr lang="en-US" sz="2800" dirty="0" err="1" smtClean="0">
                <a:solidFill>
                  <a:srgbClr val="17375E"/>
                </a:solidFill>
              </a:rPr>
              <a:t>Recalcati</a:t>
            </a:r>
            <a:endParaRPr lang="en-US" sz="2800" dirty="0" smtClean="0">
              <a:solidFill>
                <a:srgbClr val="17375E"/>
              </a:solidFill>
            </a:endParaRPr>
          </a:p>
          <a:p>
            <a:r>
              <a:rPr lang="en-US" sz="2800" dirty="0" smtClean="0">
                <a:solidFill>
                  <a:srgbClr val="17375E"/>
                </a:solidFill>
              </a:rPr>
              <a:t>Varese, 13 </a:t>
            </a:r>
            <a:r>
              <a:rPr lang="en-US" sz="2800" dirty="0" err="1" smtClean="0">
                <a:solidFill>
                  <a:srgbClr val="17375E"/>
                </a:solidFill>
              </a:rPr>
              <a:t>ottobre</a:t>
            </a:r>
            <a:r>
              <a:rPr lang="en-US" sz="2800" dirty="0" smtClean="0">
                <a:solidFill>
                  <a:srgbClr val="17375E"/>
                </a:solidFill>
              </a:rPr>
              <a:t> 2015</a:t>
            </a:r>
            <a:endParaRPr lang="en-US" sz="2800" dirty="0">
              <a:solidFill>
                <a:srgbClr val="17375E"/>
              </a:solidFill>
            </a:endParaRPr>
          </a:p>
        </p:txBody>
      </p:sp>
      <p:pic>
        <p:nvPicPr>
          <p:cNvPr id="4" name="Immagine 1" descr="Logo_CPL_V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4" y="178069"/>
            <a:ext cx="2886102" cy="1480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Immagine 4" descr="C:\Users\Preside.DOCERE\AppData\Local\Microsoft\Windows\Temporary Internet Files\Content.Outlook\U2318SHS\LogoUSR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34" y="2225597"/>
            <a:ext cx="2354793" cy="1363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Immagine 2" descr="C:\Users\Preside.DOCERE\AppData\Local\Microsoft\Windows\Temporary Internet Files\Content.Outlook\U2318SHS\Logo_REG_LOMBARDIA_oriz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16" y="4426048"/>
            <a:ext cx="2808347" cy="906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900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bg1"/>
                </a:solidFill>
              </a:rPr>
              <a:t>Educare alla cittadinanza oggi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1156"/>
            <a:ext cx="8229600" cy="4325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rgbClr val="17375E"/>
                </a:solidFill>
              </a:rPr>
              <a:t>La legge </a:t>
            </a:r>
            <a:r>
              <a:rPr lang="it-IT" dirty="0">
                <a:solidFill>
                  <a:srgbClr val="17375E"/>
                </a:solidFill>
              </a:rPr>
              <a:t>107/15  rilancia </a:t>
            </a:r>
            <a:r>
              <a:rPr lang="it-IT" dirty="0" smtClean="0">
                <a:solidFill>
                  <a:srgbClr val="17375E"/>
                </a:solidFill>
              </a:rPr>
              <a:t>la sfida </a:t>
            </a:r>
            <a:r>
              <a:rPr lang="it-IT" b="1" dirty="0" smtClean="0">
                <a:solidFill>
                  <a:srgbClr val="17375E"/>
                </a:solidFill>
              </a:rPr>
              <a:t>dell’educazione alla cittadinanza</a:t>
            </a:r>
            <a:r>
              <a:rPr lang="it-IT" dirty="0" smtClean="0">
                <a:solidFill>
                  <a:srgbClr val="17375E"/>
                </a:solidFill>
              </a:rPr>
              <a:t> a tutti gli </a:t>
            </a:r>
            <a:r>
              <a:rPr lang="it-IT" dirty="0">
                <a:solidFill>
                  <a:srgbClr val="17375E"/>
                </a:solidFill>
              </a:rPr>
              <a:t>istituti </a:t>
            </a:r>
            <a:r>
              <a:rPr lang="it-IT" dirty="0" smtClean="0">
                <a:solidFill>
                  <a:srgbClr val="17375E"/>
                </a:solidFill>
              </a:rPr>
              <a:t>scolastici.</a:t>
            </a:r>
          </a:p>
          <a:p>
            <a:pPr marL="0" indent="0">
              <a:buNone/>
            </a:pPr>
            <a:endParaRPr lang="it-IT" dirty="0" smtClean="0">
              <a:solidFill>
                <a:srgbClr val="17375E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rgbClr val="17375E"/>
                </a:solidFill>
              </a:rPr>
              <a:t>E’ una </a:t>
            </a:r>
            <a:r>
              <a:rPr lang="it-IT" dirty="0">
                <a:solidFill>
                  <a:srgbClr val="17375E"/>
                </a:solidFill>
              </a:rPr>
              <a:t>fase storica che pone l’evidenza sullo scopo educativo e formativo di tutte le componenti sociali e istituzionali che, con il proprio specifico ruolo, debbono sinergicamente operare in tale direzione</a:t>
            </a:r>
            <a:r>
              <a:rPr lang="it-IT" dirty="0" smtClean="0">
                <a:solidFill>
                  <a:srgbClr val="17375E"/>
                </a:solidFill>
              </a:rPr>
              <a:t>.</a:t>
            </a:r>
            <a:endParaRPr lang="it-IT" dirty="0">
              <a:solidFill>
                <a:srgbClr val="1737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7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39" y="274638"/>
            <a:ext cx="837579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>
                <a:solidFill>
                  <a:srgbClr val="FFFFFF"/>
                </a:solidFill>
              </a:rPr>
              <a:t>Cittadinanza</a:t>
            </a:r>
            <a:r>
              <a:rPr lang="en-US" b="1" dirty="0" smtClean="0">
                <a:solidFill>
                  <a:srgbClr val="FFFFFF"/>
                </a:solidFill>
              </a:rPr>
              <a:t> e </a:t>
            </a:r>
            <a:r>
              <a:rPr lang="en-US" b="1" dirty="0" err="1" smtClean="0">
                <a:solidFill>
                  <a:srgbClr val="FFFFFF"/>
                </a:solidFill>
              </a:rPr>
              <a:t>Costituzione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br>
              <a:rPr lang="en-US" b="1" dirty="0" smtClean="0">
                <a:solidFill>
                  <a:srgbClr val="FFFFFF"/>
                </a:solidFill>
              </a:rPr>
            </a:br>
            <a:r>
              <a:rPr lang="en-US" b="1" dirty="0" smtClean="0">
                <a:solidFill>
                  <a:srgbClr val="FFFFFF"/>
                </a:solidFill>
              </a:rPr>
              <a:t>in </a:t>
            </a:r>
            <a:r>
              <a:rPr lang="en-US" b="1" dirty="0" err="1" smtClean="0">
                <a:solidFill>
                  <a:srgbClr val="FFFFFF"/>
                </a:solidFill>
              </a:rPr>
              <a:t>provincia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41457"/>
            <a:ext cx="8229600" cy="31847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storia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parte da </a:t>
            </a:r>
            <a:r>
              <a:rPr lang="en-US" dirty="0" err="1" smtClean="0"/>
              <a:t>lontano</a:t>
            </a:r>
            <a:r>
              <a:rPr lang="en-US" dirty="0" smtClean="0"/>
              <a:t> </a:t>
            </a:r>
            <a:r>
              <a:rPr lang="en-US" dirty="0" err="1" smtClean="0"/>
              <a:t>intrecciata</a:t>
            </a:r>
            <a:r>
              <a:rPr lang="en-US" dirty="0" smtClean="0"/>
              <a:t> con la </a:t>
            </a:r>
            <a:r>
              <a:rPr lang="en-US" dirty="0" err="1" smtClean="0"/>
              <a:t>ricerca</a:t>
            </a:r>
            <a:r>
              <a:rPr lang="en-US" dirty="0" err="1"/>
              <a:t>-</a:t>
            </a:r>
            <a:r>
              <a:rPr lang="en-US" dirty="0" err="1" smtClean="0"/>
              <a:t>azione</a:t>
            </a:r>
            <a:r>
              <a:rPr lang="en-US" dirty="0" smtClean="0"/>
              <a:t> per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curricolo</a:t>
            </a:r>
            <a:r>
              <a:rPr lang="en-US" dirty="0" smtClean="0"/>
              <a:t> </a:t>
            </a:r>
            <a:r>
              <a:rPr lang="en-US" dirty="0" err="1" smtClean="0"/>
              <a:t>verticale</a:t>
            </a:r>
            <a:r>
              <a:rPr lang="en-US" dirty="0" smtClean="0"/>
              <a:t> di </a:t>
            </a:r>
            <a:r>
              <a:rPr lang="en-US" dirty="0" err="1" smtClean="0"/>
              <a:t>istituto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http://www.istruzione.lombardia.gov.it/varese/temi/cittadinanza-e-costituzione/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logo Citt&amp;Costi_Io studi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20" y="58203"/>
            <a:ext cx="2916980" cy="1859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5-10-12 17.50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81" y="5235016"/>
            <a:ext cx="4155219" cy="1505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Educare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alla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cittadinanza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dalle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buone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pratiche</a:t>
            </a:r>
            <a:r>
              <a:rPr lang="en-US" b="1" dirty="0">
                <a:solidFill>
                  <a:srgbClr val="FFFFFF"/>
                </a:solidFill>
              </a:rPr>
              <a:t> al </a:t>
            </a:r>
            <a:r>
              <a:rPr lang="en-US" b="1" dirty="0" err="1">
                <a:solidFill>
                  <a:srgbClr val="FFFFFF"/>
                </a:solidFill>
              </a:rPr>
              <a:t>curricolo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verticale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9138"/>
            <a:ext cx="8229600" cy="4227025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E'disponibile</a:t>
            </a:r>
            <a:r>
              <a:rPr lang="en-US" sz="2800" dirty="0" smtClean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raccolta</a:t>
            </a:r>
            <a:r>
              <a:rPr lang="en-US" sz="2800" dirty="0"/>
              <a:t> </a:t>
            </a:r>
            <a:r>
              <a:rPr lang="en-US" sz="2800" dirty="0" err="1"/>
              <a:t>organizzata</a:t>
            </a:r>
            <a:r>
              <a:rPr lang="en-US" sz="2800" dirty="0"/>
              <a:t> </a:t>
            </a:r>
            <a:r>
              <a:rPr lang="en-US" sz="2800" dirty="0" err="1"/>
              <a:t>dei</a:t>
            </a:r>
            <a:r>
              <a:rPr lang="en-US" sz="2800" dirty="0"/>
              <a:t> </a:t>
            </a:r>
            <a:r>
              <a:rPr lang="en-US" sz="2800" dirty="0" err="1"/>
              <a:t>prodotti</a:t>
            </a:r>
            <a:r>
              <a:rPr lang="en-US" sz="2800" dirty="0"/>
              <a:t> del </a:t>
            </a:r>
            <a:r>
              <a:rPr lang="en-US" sz="2800" dirty="0" err="1"/>
              <a:t>lavoro</a:t>
            </a:r>
            <a:r>
              <a:rPr lang="en-US" sz="2800" dirty="0"/>
              <a:t> </a:t>
            </a:r>
            <a:r>
              <a:rPr lang="en-US" sz="2800" dirty="0" err="1"/>
              <a:t>nei</a:t>
            </a:r>
            <a:r>
              <a:rPr lang="en-US" sz="2800" dirty="0"/>
              <a:t> </a:t>
            </a:r>
            <a:r>
              <a:rPr lang="en-US" sz="2800" dirty="0" err="1"/>
              <a:t>diversi</a:t>
            </a:r>
            <a:r>
              <a:rPr lang="en-US" sz="2800" dirty="0"/>
              <a:t> </a:t>
            </a:r>
            <a:r>
              <a:rPr lang="en-US" sz="2800" dirty="0" err="1"/>
              <a:t>centri</a:t>
            </a:r>
            <a:r>
              <a:rPr lang="en-US" sz="2800" dirty="0"/>
              <a:t>  di </a:t>
            </a:r>
            <a:r>
              <a:rPr lang="en-US" sz="2800" dirty="0" err="1"/>
              <a:t>formazioni</a:t>
            </a:r>
            <a:r>
              <a:rPr lang="en-US" sz="2800" dirty="0"/>
              <a:t> </a:t>
            </a:r>
            <a:r>
              <a:rPr lang="en-US" sz="2800" dirty="0" err="1"/>
              <a:t>sulle</a:t>
            </a:r>
            <a:r>
              <a:rPr lang="en-US" sz="2800" dirty="0"/>
              <a:t> </a:t>
            </a:r>
            <a:r>
              <a:rPr lang="en-US" sz="2800" dirty="0" err="1"/>
              <a:t>rispettive</a:t>
            </a:r>
            <a:r>
              <a:rPr lang="en-US" sz="2800" dirty="0"/>
              <a:t> </a:t>
            </a:r>
            <a:r>
              <a:rPr lang="en-US" sz="2800" dirty="0" err="1"/>
              <a:t>tematiche</a:t>
            </a:r>
            <a:endParaRPr lang="en-US" sz="2800" dirty="0"/>
          </a:p>
          <a:p>
            <a:r>
              <a:rPr lang="en-US" sz="2800" u="sng" dirty="0">
                <a:hlinkClick r:id="rId4"/>
              </a:rPr>
              <a:t>Cittadinanza e legalità - Polo di Busto Arsizio</a:t>
            </a:r>
          </a:p>
          <a:p>
            <a:r>
              <a:rPr lang="en-US" sz="2800" u="sng" dirty="0">
                <a:hlinkClick r:id="rId5"/>
              </a:rPr>
              <a:t>Cittadinanza a scuola - Polo di Gallarate</a:t>
            </a:r>
          </a:p>
          <a:p>
            <a:r>
              <a:rPr lang="en-US" sz="2800" u="sng" dirty="0">
                <a:hlinkClick r:id="rId6"/>
              </a:rPr>
              <a:t>Cittadinanza digitale - Polo di Gallarate </a:t>
            </a:r>
          </a:p>
          <a:p>
            <a:r>
              <a:rPr lang="en-US" sz="2800" u="sng" dirty="0">
                <a:hlinkClick r:id="rId7"/>
              </a:rPr>
              <a:t>Cittadinanza, economia e lavoro - Polo di Luino</a:t>
            </a:r>
          </a:p>
          <a:p>
            <a:r>
              <a:rPr lang="en-US" sz="2800" u="sng" dirty="0">
                <a:hlinkClick r:id="rId8"/>
              </a:rPr>
              <a:t>Cittadinanza ed etica - Polo di Saronno</a:t>
            </a:r>
          </a:p>
          <a:p>
            <a:r>
              <a:rPr lang="en-US" sz="2800" u="sng" dirty="0">
                <a:hlinkClick r:id="rId9"/>
              </a:rPr>
              <a:t>Cittadinanza e Costituzione - Polo di Varese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82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256" y="274638"/>
            <a:ext cx="6645846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FFFF"/>
                </a:solidFill>
              </a:rPr>
              <a:t>Il CPL di Varese</a:t>
            </a:r>
            <a:endParaRPr lang="en-US" sz="48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256" y="1417639"/>
            <a:ext cx="7743126" cy="51490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USR per </a:t>
            </a:r>
            <a:r>
              <a:rPr lang="en-US" dirty="0"/>
              <a:t>la </a:t>
            </a:r>
            <a:r>
              <a:rPr lang="en-US" dirty="0" err="1" smtClean="0"/>
              <a:t>Lombardia</a:t>
            </a:r>
            <a:r>
              <a:rPr lang="en-US" dirty="0"/>
              <a:t> </a:t>
            </a:r>
            <a:r>
              <a:rPr lang="en-US" dirty="0" smtClean="0"/>
              <a:t>e la </a:t>
            </a:r>
            <a:r>
              <a:rPr lang="en-US" dirty="0"/>
              <a:t>D.G. </a:t>
            </a:r>
            <a:r>
              <a:rPr lang="en-US" dirty="0" err="1"/>
              <a:t>Sicurezza</a:t>
            </a:r>
            <a:r>
              <a:rPr lang="en-US" dirty="0"/>
              <a:t>, </a:t>
            </a:r>
            <a:r>
              <a:rPr lang="en-US" dirty="0" err="1"/>
              <a:t>Protezione</a:t>
            </a:r>
            <a:r>
              <a:rPr lang="en-US" dirty="0"/>
              <a:t> </a:t>
            </a:r>
            <a:r>
              <a:rPr lang="en-US" dirty="0" err="1"/>
              <a:t>civile</a:t>
            </a:r>
            <a:r>
              <a:rPr lang="en-US" dirty="0"/>
              <a:t> e </a:t>
            </a:r>
            <a:r>
              <a:rPr lang="en-US" dirty="0" err="1"/>
              <a:t>Immigrazione</a:t>
            </a:r>
            <a:r>
              <a:rPr lang="en-US" dirty="0"/>
              <a:t> ( </a:t>
            </a:r>
            <a:r>
              <a:rPr lang="en-US" dirty="0" err="1"/>
              <a:t>Protocollo</a:t>
            </a:r>
            <a:r>
              <a:rPr lang="en-US" dirty="0"/>
              <a:t> </a:t>
            </a:r>
            <a:r>
              <a:rPr lang="en-US" dirty="0" err="1"/>
              <a:t>d’Intesa</a:t>
            </a:r>
            <a:r>
              <a:rPr lang="en-US" dirty="0"/>
              <a:t> </a:t>
            </a:r>
            <a:r>
              <a:rPr lang="en-US" dirty="0" err="1"/>
              <a:t>prot.</a:t>
            </a:r>
            <a:r>
              <a:rPr lang="en-US" dirty="0"/>
              <a:t> MIUR AOO DRLO R.U. 20303), </a:t>
            </a:r>
            <a:r>
              <a:rPr lang="en-US" dirty="0" err="1" smtClean="0"/>
              <a:t>hanno</a:t>
            </a:r>
            <a:r>
              <a:rPr lang="en-US" dirty="0" smtClean="0"/>
              <a:t> </a:t>
            </a:r>
            <a:r>
              <a:rPr lang="en-US" dirty="0" err="1" smtClean="0"/>
              <a:t>promosso</a:t>
            </a:r>
            <a:r>
              <a:rPr lang="en-US" dirty="0" smtClean="0"/>
              <a:t> due </a:t>
            </a:r>
            <a:r>
              <a:rPr lang="en-US" dirty="0" err="1"/>
              <a:t>Bandi</a:t>
            </a:r>
            <a:r>
              <a:rPr lang="en-US" dirty="0"/>
              <a:t> di </a:t>
            </a:r>
            <a:r>
              <a:rPr lang="en-US" dirty="0" err="1"/>
              <a:t>concorso</a:t>
            </a:r>
            <a:r>
              <a:rPr lang="en-US" dirty="0"/>
              <a:t> “</a:t>
            </a:r>
            <a:r>
              <a:rPr lang="en-US" b="1" dirty="0" err="1"/>
              <a:t>Corruzione</a:t>
            </a:r>
            <a:r>
              <a:rPr lang="en-US" b="1" dirty="0"/>
              <a:t> e </a:t>
            </a:r>
            <a:r>
              <a:rPr lang="en-US" b="1" dirty="0" err="1"/>
              <a:t>criminalità</a:t>
            </a:r>
            <a:r>
              <a:rPr lang="en-US" b="1" dirty="0"/>
              <a:t> </a:t>
            </a:r>
            <a:r>
              <a:rPr lang="en-US" b="1" dirty="0" err="1"/>
              <a:t>organizzata</a:t>
            </a:r>
            <a:r>
              <a:rPr lang="en-US" b="1" dirty="0"/>
              <a:t>: </a:t>
            </a:r>
            <a:r>
              <a:rPr lang="en-US" b="1" dirty="0" err="1"/>
              <a:t>azioni</a:t>
            </a:r>
            <a:r>
              <a:rPr lang="en-US" b="1" dirty="0"/>
              <a:t> </a:t>
            </a:r>
            <a:r>
              <a:rPr lang="en-US" b="1" dirty="0" err="1"/>
              <a:t>contro</a:t>
            </a:r>
            <a:r>
              <a:rPr lang="en-US" b="1" dirty="0"/>
              <a:t> </a:t>
            </a:r>
            <a:r>
              <a:rPr lang="en-US" b="1" dirty="0" err="1"/>
              <a:t>l’illegalità</a:t>
            </a:r>
            <a:r>
              <a:rPr lang="en-US" dirty="0"/>
              <a:t>” e “</a:t>
            </a:r>
            <a:r>
              <a:rPr lang="en-US" b="1" dirty="0" err="1"/>
              <a:t>Centri</a:t>
            </a:r>
            <a:r>
              <a:rPr lang="en-US" b="1" dirty="0"/>
              <a:t> di </a:t>
            </a:r>
            <a:r>
              <a:rPr lang="en-US" b="1" dirty="0" err="1"/>
              <a:t>promozione</a:t>
            </a:r>
            <a:r>
              <a:rPr lang="en-US" b="1" dirty="0"/>
              <a:t>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legalità</a:t>
            </a:r>
            <a:r>
              <a:rPr lang="en-US" dirty="0"/>
              <a:t>”,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hanno</a:t>
            </a:r>
            <a:r>
              <a:rPr lang="en-US" dirty="0"/>
              <a:t> </a:t>
            </a:r>
            <a:r>
              <a:rPr lang="en-US" dirty="0" err="1"/>
              <a:t>consentito</a:t>
            </a:r>
            <a:r>
              <a:rPr lang="en-US" dirty="0"/>
              <a:t> di </a:t>
            </a:r>
            <a:r>
              <a:rPr lang="en-US" dirty="0" err="1"/>
              <a:t>formare</a:t>
            </a:r>
            <a:r>
              <a:rPr lang="en-US" dirty="0"/>
              <a:t> </a:t>
            </a:r>
            <a:r>
              <a:rPr lang="en-US" dirty="0" err="1"/>
              <a:t>rispettivamente</a:t>
            </a:r>
            <a:r>
              <a:rPr lang="en-US" dirty="0"/>
              <a:t> </a:t>
            </a:r>
            <a:r>
              <a:rPr lang="en-US" b="1" dirty="0"/>
              <a:t>23 </a:t>
            </a:r>
            <a:r>
              <a:rPr lang="en-US" b="1" dirty="0" err="1"/>
              <a:t>reti</a:t>
            </a:r>
            <a:r>
              <a:rPr lang="en-US" b="1" dirty="0"/>
              <a:t> </a:t>
            </a:r>
            <a:r>
              <a:rPr lang="en-US" dirty="0"/>
              <a:t>di </a:t>
            </a:r>
            <a:r>
              <a:rPr lang="en-US" dirty="0" err="1"/>
              <a:t>scopo</a:t>
            </a:r>
            <a:r>
              <a:rPr lang="en-US" dirty="0"/>
              <a:t> e </a:t>
            </a:r>
            <a:r>
              <a:rPr lang="en-US" b="1" dirty="0"/>
              <a:t>13 </a:t>
            </a:r>
            <a:r>
              <a:rPr lang="en-US" b="1" dirty="0" err="1"/>
              <a:t>Centri</a:t>
            </a:r>
            <a:r>
              <a:rPr lang="en-US" b="1" dirty="0"/>
              <a:t> di </a:t>
            </a:r>
            <a:r>
              <a:rPr lang="en-US" b="1" dirty="0" err="1"/>
              <a:t>Promozione</a:t>
            </a:r>
            <a:r>
              <a:rPr lang="en-US" b="1" dirty="0"/>
              <a:t> </a:t>
            </a:r>
            <a:r>
              <a:rPr lang="en-US" b="1" dirty="0" err="1"/>
              <a:t>della</a:t>
            </a:r>
            <a:r>
              <a:rPr lang="en-US" b="1" dirty="0"/>
              <a:t> </a:t>
            </a:r>
            <a:r>
              <a:rPr lang="en-US" b="1" dirty="0" err="1"/>
              <a:t>Legalità</a:t>
            </a:r>
            <a:r>
              <a:rPr lang="en-US" b="1" dirty="0"/>
              <a:t> </a:t>
            </a:r>
            <a:r>
              <a:rPr lang="en-US" dirty="0" err="1"/>
              <a:t>permanenti</a:t>
            </a:r>
            <a:r>
              <a:rPr lang="en-US" dirty="0"/>
              <a:t> (</a:t>
            </a:r>
            <a:r>
              <a:rPr lang="en-US" b="1" dirty="0"/>
              <a:t>CPL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Per Varese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il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Centro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si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è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costituto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presso il 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liceo </a:t>
            </a:r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D. Crespi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 di Busto A.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Delle 23 reti di scopo  3 hanno avuto finanziamenti e realizzato progetti specifici in provincia a Gallarate, Luino, Sesto Calende. </a:t>
            </a:r>
          </a:p>
          <a:p>
            <a:pPr marL="0" indent="0">
              <a:buNone/>
            </a:pPr>
            <a:endParaRPr lang="it-IT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Il CPL ha la funzione di fare convergere iniziative, seminari, azioni formative a diverso livello per favorire una </a:t>
            </a:r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circuitazione di buone pratiche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in provincia.</a:t>
            </a:r>
          </a:p>
          <a:p>
            <a:pPr marL="0" indent="0">
              <a:buNone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el contempo, vuole </a:t>
            </a:r>
            <a:r>
              <a:rPr lang="it-IT" i="1" dirty="0" smtClean="0">
                <a:solidFill>
                  <a:schemeClr val="tx2">
                    <a:lumMod val="75000"/>
                  </a:schemeClr>
                </a:solidFill>
              </a:rPr>
              <a:t>sostenere il processo delle singole scuole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e/o delle reti di scuole nella formulazione di </a:t>
            </a:r>
            <a:r>
              <a:rPr lang="it-IT" i="1" dirty="0" smtClean="0">
                <a:solidFill>
                  <a:schemeClr val="tx2">
                    <a:lumMod val="75000"/>
                  </a:schemeClr>
                </a:solidFill>
              </a:rPr>
              <a:t>percorsi verticalizzati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i="1" dirty="0" smtClean="0">
                <a:solidFill>
                  <a:schemeClr val="tx2">
                    <a:lumMod val="75000"/>
                  </a:schemeClr>
                </a:solidFill>
              </a:rPr>
              <a:t>per competenze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 sul tema della legalità e della cittadinanza agita, così come previsto dalle aree del RAV e dai futuri PTOF.</a:t>
            </a:r>
          </a:p>
        </p:txBody>
      </p:sp>
      <p:pic>
        <p:nvPicPr>
          <p:cNvPr id="4" name="Immagine 1" descr="Logo_CPL_VA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898" y="0"/>
            <a:ext cx="2886102" cy="1480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73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err="1">
                <a:solidFill>
                  <a:srgbClr val="FFFFFF"/>
                </a:solidFill>
              </a:rPr>
              <a:t>Stati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Generali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dell’Educazione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alla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 err="1">
                <a:solidFill>
                  <a:srgbClr val="FFFFFF"/>
                </a:solidFill>
              </a:rPr>
              <a:t>Legalita</a:t>
            </a:r>
            <a:r>
              <a:rPr lang="en-US" sz="4800" b="1" dirty="0">
                <a:solidFill>
                  <a:srgbClr val="FFFFFF"/>
                </a:solidFill>
              </a:rPr>
              <a:t>̀ 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2018"/>
            <a:ext cx="8229600" cy="43328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i="1" dirty="0" smtClean="0"/>
              <a:t>“</a:t>
            </a:r>
            <a:r>
              <a:rPr lang="en-US" b="1" i="1" dirty="0" err="1"/>
              <a:t>Gli</a:t>
            </a:r>
            <a:r>
              <a:rPr lang="en-US" b="1" i="1" dirty="0"/>
              <a:t> </a:t>
            </a:r>
            <a:r>
              <a:rPr lang="en-US" b="1" i="1" dirty="0" err="1"/>
              <a:t>strumenti</a:t>
            </a:r>
            <a:r>
              <a:rPr lang="en-US" b="1" i="1" dirty="0"/>
              <a:t> </a:t>
            </a:r>
            <a:r>
              <a:rPr lang="en-US" b="1" i="1" dirty="0" err="1"/>
              <a:t>della</a:t>
            </a:r>
            <a:r>
              <a:rPr lang="en-US" b="1" i="1" dirty="0"/>
              <a:t> </a:t>
            </a:r>
            <a:r>
              <a:rPr lang="en-US" b="1" i="1" dirty="0" err="1"/>
              <a:t>legalita</a:t>
            </a:r>
            <a:r>
              <a:rPr lang="en-US" b="1" i="1" dirty="0"/>
              <a:t>̀” </a:t>
            </a:r>
            <a:endParaRPr lang="en-US" b="1" i="1" dirty="0" smtClean="0"/>
          </a:p>
          <a:p>
            <a:pPr marL="0" indent="0">
              <a:buNone/>
            </a:pPr>
            <a:r>
              <a:rPr lang="en-US" b="1" dirty="0"/>
              <a:t>10 NOVEMBRE 2015 </a:t>
            </a:r>
            <a:r>
              <a:rPr lang="en-US" dirty="0"/>
              <a:t>– Palazzo </a:t>
            </a:r>
            <a:r>
              <a:rPr lang="en-US" dirty="0" err="1"/>
              <a:t>Lombardia</a:t>
            </a:r>
            <a:r>
              <a:rPr lang="en-US" dirty="0"/>
              <a:t> – </a:t>
            </a:r>
            <a:r>
              <a:rPr lang="en-US" dirty="0" err="1"/>
              <a:t>Sala</a:t>
            </a:r>
            <a:r>
              <a:rPr lang="en-US" dirty="0"/>
              <a:t> </a:t>
            </a:r>
            <a:r>
              <a:rPr lang="en-US" dirty="0" err="1"/>
              <a:t>Biagi</a:t>
            </a:r>
            <a:r>
              <a:rPr lang="en-US" dirty="0"/>
              <a:t>, </a:t>
            </a:r>
            <a:r>
              <a:rPr lang="en-US" dirty="0" err="1"/>
              <a:t>nucleo</a:t>
            </a:r>
            <a:r>
              <a:rPr lang="en-US" dirty="0"/>
              <a:t> 4, via </a:t>
            </a:r>
            <a:r>
              <a:rPr lang="en-US" dirty="0" err="1"/>
              <a:t>Melchiorre</a:t>
            </a:r>
            <a:r>
              <a:rPr lang="en-US" dirty="0"/>
              <a:t> </a:t>
            </a:r>
            <a:r>
              <a:rPr lang="en-US" dirty="0" err="1"/>
              <a:t>Gioia</a:t>
            </a:r>
            <a:r>
              <a:rPr lang="en-US" dirty="0"/>
              <a:t> 37, Milano (h.9,30 – 13:00; 14:00 – 17:30)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11 NOVEMBRE 2015</a:t>
            </a:r>
            <a:r>
              <a:rPr lang="en-US" dirty="0"/>
              <a:t>– Palazzo </a:t>
            </a:r>
            <a:r>
              <a:rPr lang="en-US" dirty="0" err="1"/>
              <a:t>Lombardia</a:t>
            </a:r>
            <a:r>
              <a:rPr lang="en-US" dirty="0"/>
              <a:t> - </a:t>
            </a:r>
            <a:r>
              <a:rPr lang="en-US" dirty="0" err="1"/>
              <a:t>nucleo</a:t>
            </a:r>
            <a:r>
              <a:rPr lang="en-US" dirty="0"/>
              <a:t> 4, via </a:t>
            </a:r>
            <a:r>
              <a:rPr lang="en-US" dirty="0" err="1"/>
              <a:t>Melchiorre</a:t>
            </a:r>
            <a:r>
              <a:rPr lang="en-US" dirty="0"/>
              <a:t> </a:t>
            </a:r>
            <a:r>
              <a:rPr lang="en-US" dirty="0" err="1"/>
              <a:t>Gioia</a:t>
            </a:r>
            <a:r>
              <a:rPr lang="en-US" dirty="0"/>
              <a:t> 37, Milano (h. 9,30 - 13.00)Palazzo Pirelli </a:t>
            </a:r>
          </a:p>
          <a:p>
            <a:pPr marL="0" indent="0">
              <a:buNone/>
            </a:pPr>
            <a:r>
              <a:rPr lang="en-US" dirty="0" err="1" smtClean="0"/>
              <a:t>Sala</a:t>
            </a:r>
            <a:r>
              <a:rPr lang="en-US" dirty="0" smtClean="0"/>
              <a:t> </a:t>
            </a:r>
            <a:r>
              <a:rPr lang="en-US" dirty="0" err="1"/>
              <a:t>Gaber</a:t>
            </a:r>
            <a:r>
              <a:rPr lang="en-US" dirty="0"/>
              <a:t>, Piazza </a:t>
            </a:r>
            <a:r>
              <a:rPr lang="en-US" dirty="0" err="1"/>
              <a:t>Duca</a:t>
            </a:r>
            <a:r>
              <a:rPr lang="en-US" dirty="0"/>
              <a:t> D’Aosta1, Milano (h. 14,00 -17,30) 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shot 2015-10-12 18.33.0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 b="13510"/>
          <a:stretch>
            <a:fillRect/>
          </a:stretch>
        </p:blipFill>
        <p:spPr>
          <a:xfrm>
            <a:off x="77754" y="274638"/>
            <a:ext cx="9049374" cy="5297285"/>
          </a:xfrm>
        </p:spPr>
      </p:pic>
    </p:spTree>
    <p:extLst>
      <p:ext uri="{BB962C8B-B14F-4D97-AF65-F5344CB8AC3E}">
        <p14:creationId xmlns:p14="http://schemas.microsoft.com/office/powerpoint/2010/main" val="39867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939464" y="2936886"/>
            <a:ext cx="6817182" cy="943410"/>
          </a:xfrm>
        </p:spPr>
        <p:txBody>
          <a:bodyPr>
            <a:noAutofit/>
          </a:bodyPr>
          <a:lstStyle/>
          <a:p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Il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programma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1078" y="815926"/>
            <a:ext cx="7658607" cy="58574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Ore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14.30: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Introduzione al corso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(Mauro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Riboni – Tavolo di coordinamento regionale</a:t>
            </a:r>
            <a:r>
              <a:rPr lang="it-IT" sz="2100" i="1" dirty="0">
                <a:solidFill>
                  <a:schemeClr val="tx2">
                    <a:lumMod val="75000"/>
                  </a:schemeClr>
                </a:solidFill>
              </a:rPr>
              <a:t> Cittadinanza e Costituzione</a:t>
            </a:r>
            <a:r>
              <a:rPr lang="it-IT" sz="2100" i="1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Ore 14. 45: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Promozione della legalità: esiti e prospettive provinciali per la </a:t>
            </a:r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Buona Scuola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(Claudio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Merletti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- Cristina </a:t>
            </a:r>
            <a:r>
              <a:rPr lang="it-IT" sz="2100" dirty="0" err="1">
                <a:solidFill>
                  <a:schemeClr val="tx2">
                    <a:lumMod val="75000"/>
                  </a:schemeClr>
                </a:solidFill>
              </a:rPr>
              <a:t>Boracchi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Ore 15.15: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Cittadini adesso: la scuola come esercizio concreto di democrazia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(Raffaele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Mantegazza – Università degli Studi – Milano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Ore 16.00: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Esperienze di curricolo verticale in provincia</a:t>
            </a:r>
          </a:p>
          <a:p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La </a:t>
            </a:r>
            <a:r>
              <a:rPr lang="it-IT" sz="2100" b="1" i="1" dirty="0" err="1">
                <a:solidFill>
                  <a:schemeClr val="tx2">
                    <a:lumMod val="75000"/>
                  </a:schemeClr>
                </a:solidFill>
              </a:rPr>
              <a:t>modellizzazione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(Enzo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Laforgia);  </a:t>
            </a:r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L’esemplificazione della buona pratica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(Linda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Agostini,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Fabiana </a:t>
            </a:r>
            <a:r>
              <a:rPr lang="it-IT" sz="2100" dirty="0" err="1">
                <a:solidFill>
                  <a:schemeClr val="tx2">
                    <a:lumMod val="75000"/>
                  </a:schemeClr>
                </a:solidFill>
              </a:rPr>
              <a:t>Ginesi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Laura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Ferrazzi;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Lorella </a:t>
            </a:r>
            <a:r>
              <a:rPr lang="it-IT" sz="2100" dirty="0" err="1">
                <a:solidFill>
                  <a:schemeClr val="tx2">
                    <a:lumMod val="75000"/>
                  </a:schemeClr>
                </a:solidFill>
              </a:rPr>
              <a:t>Finotti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Ore 16.45: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Le reti per la cittadinanza: esperienze e disseminazione delle buone pratiche</a:t>
            </a:r>
          </a:p>
          <a:p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Negozio amico della legalità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(P. Anselmo </a:t>
            </a:r>
            <a:r>
              <a:rPr lang="it-IT" sz="2100" dirty="0" err="1">
                <a:solidFill>
                  <a:schemeClr val="tx2">
                    <a:lumMod val="75000"/>
                  </a:schemeClr>
                </a:solidFill>
              </a:rPr>
              <a:t>Bosello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); </a:t>
            </a:r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A scuola di valori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(Emanuela 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Cometti); </a:t>
            </a:r>
            <a:r>
              <a:rPr lang="it-IT" sz="2100" b="1" i="1" dirty="0">
                <a:solidFill>
                  <a:schemeClr val="tx2">
                    <a:lumMod val="75000"/>
                  </a:schemeClr>
                </a:solidFill>
              </a:rPr>
              <a:t>Illegalità, criminalità, corruzione: gioco, arte, azienda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(M</a:t>
            </a:r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. Luisa Patrizi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100" dirty="0">
                <a:solidFill>
                  <a:schemeClr val="tx2">
                    <a:lumMod val="75000"/>
                  </a:schemeClr>
                </a:solidFill>
              </a:rPr>
              <a:t>Ore 17.45 </a:t>
            </a:r>
            <a:r>
              <a:rPr lang="it-IT" sz="2100" dirty="0" smtClean="0">
                <a:solidFill>
                  <a:schemeClr val="tx2">
                    <a:lumMod val="75000"/>
                  </a:schemeClr>
                </a:solidFill>
              </a:rPr>
              <a:t>Dibattito</a:t>
            </a:r>
            <a:endParaRPr lang="it-IT" sz="21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4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530" y="60884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 smtClean="0">
                <a:solidFill>
                  <a:schemeClr val="bg1"/>
                </a:solidFill>
              </a:rPr>
              <a:t>Promozione della legalità: esiti e prospettive provinciali per la </a:t>
            </a:r>
            <a:r>
              <a:rPr lang="it-IT" b="1" i="1" dirty="0" smtClean="0">
                <a:solidFill>
                  <a:schemeClr val="bg1"/>
                </a:solidFill>
              </a:rPr>
              <a:t>Buona Scuola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09909"/>
            <a:ext cx="8229600" cy="3016253"/>
          </a:xfrm>
        </p:spPr>
        <p:txBody>
          <a:bodyPr/>
          <a:lstStyle/>
          <a:p>
            <a:r>
              <a:rPr lang="en-US" sz="3600" b="1" dirty="0" smtClean="0"/>
              <a:t>Claudio </a:t>
            </a:r>
            <a:r>
              <a:rPr lang="en-US" sz="3600" b="1" dirty="0" err="1" smtClean="0"/>
              <a:t>Merletti</a:t>
            </a:r>
            <a:r>
              <a:rPr lang="en-US" dirty="0" smtClean="0"/>
              <a:t>,  </a:t>
            </a:r>
            <a:r>
              <a:rPr lang="en-US" dirty="0" err="1" smtClean="0"/>
              <a:t>dirigente</a:t>
            </a:r>
            <a:r>
              <a:rPr lang="en-US" dirty="0" smtClean="0"/>
              <a:t> </a:t>
            </a:r>
            <a:r>
              <a:rPr lang="en-US" dirty="0" err="1" smtClean="0"/>
              <a:t>Ufficio</a:t>
            </a:r>
            <a:r>
              <a:rPr lang="en-US" dirty="0" smtClean="0"/>
              <a:t> XIV USR </a:t>
            </a:r>
            <a:r>
              <a:rPr lang="en-US" dirty="0" err="1" smtClean="0"/>
              <a:t>Lombardia</a:t>
            </a:r>
            <a:r>
              <a:rPr lang="en-US" dirty="0" smtClean="0"/>
              <a:t> At Varese</a:t>
            </a:r>
          </a:p>
          <a:p>
            <a:endParaRPr lang="en-US" dirty="0"/>
          </a:p>
          <a:p>
            <a:r>
              <a:rPr lang="en-US" sz="3600" b="1" dirty="0" smtClean="0"/>
              <a:t>Cristina </a:t>
            </a:r>
            <a:r>
              <a:rPr lang="en-US" sz="3600" b="1" dirty="0" err="1" smtClean="0"/>
              <a:t>Boracchi</a:t>
            </a:r>
            <a:r>
              <a:rPr lang="en-US" dirty="0" smtClean="0"/>
              <a:t>, </a:t>
            </a:r>
            <a:r>
              <a:rPr lang="en-US" dirty="0" err="1" smtClean="0"/>
              <a:t>dirigente</a:t>
            </a:r>
            <a:r>
              <a:rPr lang="en-US" dirty="0" smtClean="0"/>
              <a:t> ISIS D. </a:t>
            </a:r>
            <a:r>
              <a:rPr lang="en-US" dirty="0" err="1" smtClean="0"/>
              <a:t>Crespi</a:t>
            </a:r>
            <a:r>
              <a:rPr lang="en-US" dirty="0" smtClean="0"/>
              <a:t> Busto Arsizio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6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279" y="3628229"/>
            <a:ext cx="7845521" cy="27182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 err="1" smtClean="0">
                <a:solidFill>
                  <a:srgbClr val="17375E"/>
                </a:solidFill>
              </a:rPr>
              <a:t>Docente</a:t>
            </a:r>
            <a:r>
              <a:rPr lang="en-US" sz="1600" dirty="0" smtClean="0">
                <a:solidFill>
                  <a:srgbClr val="17375E"/>
                </a:solidFill>
              </a:rPr>
              <a:t> di </a:t>
            </a:r>
            <a:r>
              <a:rPr lang="en-US" sz="1600" dirty="0" err="1" smtClean="0">
                <a:solidFill>
                  <a:srgbClr val="17375E"/>
                </a:solidFill>
              </a:rPr>
              <a:t>pedagogia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interculturale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presso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l’Università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>
                <a:solidFill>
                  <a:srgbClr val="17375E"/>
                </a:solidFill>
              </a:rPr>
              <a:t>di Milano </a:t>
            </a:r>
            <a:r>
              <a:rPr lang="en-US" sz="1600" dirty="0" err="1" smtClean="0">
                <a:solidFill>
                  <a:srgbClr val="17375E"/>
                </a:solidFill>
              </a:rPr>
              <a:t>Bicocca</a:t>
            </a:r>
            <a:r>
              <a:rPr lang="en-US" sz="1600" dirty="0" smtClean="0">
                <a:solidFill>
                  <a:srgbClr val="17375E"/>
                </a:solidFill>
              </a:rPr>
              <a:t>,  ha </a:t>
            </a:r>
            <a:r>
              <a:rPr lang="en-US" sz="1600" dirty="0" err="1" smtClean="0">
                <a:solidFill>
                  <a:srgbClr val="17375E"/>
                </a:solidFill>
              </a:rPr>
              <a:t>pubblicato</a:t>
            </a:r>
            <a:r>
              <a:rPr lang="en-US" sz="1600" dirty="0" smtClean="0">
                <a:solidFill>
                  <a:srgbClr val="17375E"/>
                </a:solidFill>
              </a:rPr>
              <a:t>  </a:t>
            </a:r>
            <a:r>
              <a:rPr lang="en-US" sz="1600" dirty="0" err="1" smtClean="0">
                <a:solidFill>
                  <a:srgbClr val="17375E"/>
                </a:solidFill>
              </a:rPr>
              <a:t>oltre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>
                <a:solidFill>
                  <a:srgbClr val="17375E"/>
                </a:solidFill>
              </a:rPr>
              <a:t>50 </a:t>
            </a:r>
            <a:r>
              <a:rPr lang="en-US" sz="1600" dirty="0" err="1">
                <a:solidFill>
                  <a:srgbClr val="17375E"/>
                </a:solidFill>
              </a:rPr>
              <a:t>libri</a:t>
            </a:r>
            <a:r>
              <a:rPr lang="en-US" sz="1600" dirty="0">
                <a:solidFill>
                  <a:srgbClr val="17375E"/>
                </a:solidFill>
              </a:rPr>
              <a:t> e circa 300 </a:t>
            </a:r>
            <a:r>
              <a:rPr lang="en-US" sz="1600" dirty="0" err="1">
                <a:solidFill>
                  <a:srgbClr val="17375E"/>
                </a:solidFill>
              </a:rPr>
              <a:t>articoli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su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riviste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specializzate</a:t>
            </a:r>
            <a:r>
              <a:rPr lang="en-US" sz="1600" dirty="0" smtClean="0">
                <a:solidFill>
                  <a:srgbClr val="17375E"/>
                </a:solidFill>
              </a:rPr>
              <a:t>.  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smtClean="0">
                <a:solidFill>
                  <a:srgbClr val="17375E"/>
                </a:solidFill>
              </a:rPr>
              <a:t>Ha </a:t>
            </a:r>
            <a:r>
              <a:rPr lang="en-US" sz="1600" dirty="0" err="1">
                <a:solidFill>
                  <a:srgbClr val="17375E"/>
                </a:solidFill>
              </a:rPr>
              <a:t>svolto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attività</a:t>
            </a:r>
            <a:r>
              <a:rPr lang="en-US" sz="1600" dirty="0">
                <a:solidFill>
                  <a:srgbClr val="17375E"/>
                </a:solidFill>
              </a:rPr>
              <a:t> di </a:t>
            </a:r>
            <a:r>
              <a:rPr lang="en-US" sz="1600" dirty="0" err="1">
                <a:solidFill>
                  <a:srgbClr val="17375E"/>
                </a:solidFill>
              </a:rPr>
              <a:t>ricerca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interculturale</a:t>
            </a:r>
            <a:r>
              <a:rPr lang="en-US" sz="1600" dirty="0">
                <a:solidFill>
                  <a:srgbClr val="17375E"/>
                </a:solidFill>
              </a:rPr>
              <a:t> in </a:t>
            </a:r>
            <a:r>
              <a:rPr lang="en-US" sz="1600" dirty="0" smtClean="0">
                <a:solidFill>
                  <a:srgbClr val="17375E"/>
                </a:solidFill>
              </a:rPr>
              <a:t>Senegal, Kosovo, </a:t>
            </a:r>
            <a:r>
              <a:rPr lang="en-US" sz="1600" dirty="0" err="1">
                <a:solidFill>
                  <a:srgbClr val="17375E"/>
                </a:solidFill>
              </a:rPr>
              <a:t>Giappone</a:t>
            </a:r>
            <a:r>
              <a:rPr lang="en-US" sz="1600" dirty="0">
                <a:solidFill>
                  <a:srgbClr val="17375E"/>
                </a:solidFill>
              </a:rPr>
              <a:t>, </a:t>
            </a:r>
            <a:r>
              <a:rPr lang="en-US" sz="1600" dirty="0" smtClean="0">
                <a:solidFill>
                  <a:srgbClr val="17375E"/>
                </a:solidFill>
              </a:rPr>
              <a:t>Romania, Germania, </a:t>
            </a:r>
            <a:r>
              <a:rPr lang="en-US" sz="1600" dirty="0" err="1" smtClean="0">
                <a:solidFill>
                  <a:srgbClr val="17375E"/>
                </a:solidFill>
              </a:rPr>
              <a:t>Israele</a:t>
            </a:r>
            <a:r>
              <a:rPr lang="en-US" sz="1600" dirty="0" smtClean="0">
                <a:solidFill>
                  <a:srgbClr val="17375E"/>
                </a:solidFill>
              </a:rPr>
              <a:t>.  </a:t>
            </a:r>
            <a:r>
              <a:rPr lang="en-US" sz="1600" dirty="0" err="1" smtClean="0">
                <a:solidFill>
                  <a:srgbClr val="17375E"/>
                </a:solidFill>
              </a:rPr>
              <a:t>Studioso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della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shoà</a:t>
            </a:r>
            <a:r>
              <a:rPr lang="en-US" sz="1600" dirty="0">
                <a:solidFill>
                  <a:srgbClr val="17375E"/>
                </a:solidFill>
              </a:rPr>
              <a:t>, </a:t>
            </a:r>
            <a:r>
              <a:rPr lang="en-US" sz="1600" dirty="0" err="1">
                <a:solidFill>
                  <a:srgbClr val="17375E"/>
                </a:solidFill>
              </a:rPr>
              <a:t>soprattutto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nelle</a:t>
            </a:r>
            <a:r>
              <a:rPr lang="en-US" sz="1600" dirty="0">
                <a:solidFill>
                  <a:srgbClr val="17375E"/>
                </a:solidFill>
              </a:rPr>
              <a:t> sue </a:t>
            </a:r>
            <a:r>
              <a:rPr lang="en-US" sz="1600" dirty="0" err="1">
                <a:solidFill>
                  <a:srgbClr val="17375E"/>
                </a:solidFill>
              </a:rPr>
              <a:t>declinazioni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pedagogiche</a:t>
            </a:r>
            <a:r>
              <a:rPr lang="en-US" sz="1600" dirty="0" smtClean="0">
                <a:solidFill>
                  <a:srgbClr val="17375E"/>
                </a:solidFill>
              </a:rPr>
              <a:t> e </a:t>
            </a:r>
            <a:r>
              <a:rPr lang="en-US" sz="1600" dirty="0" err="1" smtClean="0">
                <a:solidFill>
                  <a:srgbClr val="17375E"/>
                </a:solidFill>
              </a:rPr>
              <a:t>della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mistica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giudaica</a:t>
            </a:r>
            <a:r>
              <a:rPr lang="en-US" sz="1600" dirty="0">
                <a:solidFill>
                  <a:srgbClr val="17375E"/>
                </a:solidFill>
              </a:rPr>
              <a:t> e </a:t>
            </a:r>
            <a:r>
              <a:rPr lang="en-US" sz="1600" dirty="0" err="1">
                <a:solidFill>
                  <a:srgbClr val="17375E"/>
                </a:solidFill>
              </a:rPr>
              <a:t>cristiana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nonché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della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storia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della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religione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giudaico-cristiana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dalle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origini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smtClean="0">
                <a:solidFill>
                  <a:srgbClr val="17375E"/>
                </a:solidFill>
              </a:rPr>
              <a:t>con </a:t>
            </a:r>
            <a:r>
              <a:rPr lang="en-US" sz="1600" dirty="0" err="1" smtClean="0">
                <a:solidFill>
                  <a:srgbClr val="17375E"/>
                </a:solidFill>
              </a:rPr>
              <a:t>incursioni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nella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mistica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sufi</a:t>
            </a:r>
            <a:r>
              <a:rPr lang="en-US" sz="1600" dirty="0">
                <a:solidFill>
                  <a:srgbClr val="17375E"/>
                </a:solidFill>
              </a:rPr>
              <a:t>. </a:t>
            </a:r>
            <a:endParaRPr lang="en-US" sz="1600" dirty="0" smtClean="0">
              <a:solidFill>
                <a:srgbClr val="17375E"/>
              </a:solidFill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rgbClr val="17375E"/>
                </a:solidFill>
              </a:rPr>
              <a:t>Si </a:t>
            </a:r>
            <a:r>
              <a:rPr lang="en-US" sz="1600" dirty="0" err="1" smtClean="0">
                <a:solidFill>
                  <a:srgbClr val="17375E"/>
                </a:solidFill>
              </a:rPr>
              <a:t>é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occupato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dell'uso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pedagogico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dei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fumetti</a:t>
            </a:r>
            <a:r>
              <a:rPr lang="en-US" sz="1600" dirty="0" smtClean="0">
                <a:solidFill>
                  <a:srgbClr val="17375E"/>
                </a:solidFill>
              </a:rPr>
              <a:t>, di </a:t>
            </a:r>
            <a:r>
              <a:rPr lang="en-US" sz="1600" dirty="0" err="1">
                <a:solidFill>
                  <a:srgbClr val="17375E"/>
                </a:solidFill>
              </a:rPr>
              <a:t>educazione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sportiva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nonché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smtClean="0">
                <a:solidFill>
                  <a:srgbClr val="17375E"/>
                </a:solidFill>
              </a:rPr>
              <a:t> </a:t>
            </a:r>
            <a:r>
              <a:rPr lang="en-US" sz="1600" dirty="0">
                <a:solidFill>
                  <a:srgbClr val="17375E"/>
                </a:solidFill>
              </a:rPr>
              <a:t>del </a:t>
            </a:r>
            <a:r>
              <a:rPr lang="en-US" sz="1600" dirty="0" err="1">
                <a:solidFill>
                  <a:srgbClr val="17375E"/>
                </a:solidFill>
              </a:rPr>
              <a:t>possibile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utilizzo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pedagogico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della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letteratura</a:t>
            </a:r>
            <a:r>
              <a:rPr lang="en-US" sz="1600" dirty="0">
                <a:solidFill>
                  <a:srgbClr val="17375E"/>
                </a:solidFill>
              </a:rPr>
              <a:t> di </a:t>
            </a:r>
            <a:r>
              <a:rPr lang="en-US" sz="1600" dirty="0" err="1">
                <a:solidFill>
                  <a:srgbClr val="17375E"/>
                </a:solidFill>
              </a:rPr>
              <a:t>fantascienza</a:t>
            </a:r>
            <a:r>
              <a:rPr lang="en-US" sz="1600" dirty="0">
                <a:solidFill>
                  <a:srgbClr val="17375E"/>
                </a:solidFill>
              </a:rPr>
              <a:t>, </a:t>
            </a:r>
            <a:r>
              <a:rPr lang="en-US" sz="1600" dirty="0" err="1">
                <a:solidFill>
                  <a:srgbClr val="17375E"/>
                </a:solidFill>
              </a:rPr>
              <a:t>della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pedagogia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ambientalista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ed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animalista</a:t>
            </a:r>
            <a:r>
              <a:rPr lang="en-US" sz="1600" dirty="0">
                <a:solidFill>
                  <a:srgbClr val="17375E"/>
                </a:solidFill>
              </a:rPr>
              <a:t> e del </a:t>
            </a:r>
            <a:r>
              <a:rPr lang="en-US" sz="1600" dirty="0" err="1">
                <a:solidFill>
                  <a:srgbClr val="17375E"/>
                </a:solidFill>
              </a:rPr>
              <a:t>rapporto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tra</a:t>
            </a:r>
            <a:r>
              <a:rPr lang="en-US" sz="1600" dirty="0">
                <a:solidFill>
                  <a:srgbClr val="17375E"/>
                </a:solidFill>
              </a:rPr>
              <a:t> arte </a:t>
            </a:r>
            <a:r>
              <a:rPr lang="en-US" sz="1600" dirty="0" err="1">
                <a:solidFill>
                  <a:srgbClr val="17375E"/>
                </a:solidFill>
              </a:rPr>
              <a:t>ed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educazione</a:t>
            </a:r>
            <a:r>
              <a:rPr lang="en-US" sz="1600" dirty="0">
                <a:solidFill>
                  <a:srgbClr val="17375E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17375E"/>
                </a:solidFill>
              </a:rPr>
              <a:t>Si </a:t>
            </a:r>
            <a:r>
              <a:rPr lang="en-US" sz="1600" dirty="0" err="1" smtClean="0">
                <a:solidFill>
                  <a:srgbClr val="17375E"/>
                </a:solidFill>
              </a:rPr>
              <a:t>occupa</a:t>
            </a:r>
            <a:r>
              <a:rPr lang="en-US" sz="1600" dirty="0" smtClean="0">
                <a:solidFill>
                  <a:srgbClr val="17375E"/>
                </a:solidFill>
              </a:rPr>
              <a:t> di </a:t>
            </a:r>
            <a:r>
              <a:rPr lang="en-US" sz="1600" dirty="0" err="1">
                <a:solidFill>
                  <a:srgbClr val="17375E"/>
                </a:solidFill>
              </a:rPr>
              <a:t>educazione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alla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politica</a:t>
            </a:r>
            <a:r>
              <a:rPr lang="en-US" sz="1600" dirty="0">
                <a:solidFill>
                  <a:srgbClr val="17375E"/>
                </a:solidFill>
              </a:rPr>
              <a:t> e di </a:t>
            </a:r>
            <a:r>
              <a:rPr lang="en-US" sz="1600" dirty="0" err="1">
                <a:solidFill>
                  <a:srgbClr val="17375E"/>
                </a:solidFill>
              </a:rPr>
              <a:t>dialogo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interculturale</a:t>
            </a:r>
            <a:r>
              <a:rPr lang="en-US" sz="1600" dirty="0">
                <a:solidFill>
                  <a:srgbClr val="17375E"/>
                </a:solidFill>
              </a:rPr>
              <a:t> e </a:t>
            </a:r>
            <a:r>
              <a:rPr lang="en-US" sz="1600" dirty="0" err="1" smtClean="0">
                <a:solidFill>
                  <a:srgbClr val="17375E"/>
                </a:solidFill>
              </a:rPr>
              <a:t>interreligioso</a:t>
            </a:r>
            <a:r>
              <a:rPr lang="en-US" sz="1600" dirty="0" smtClean="0">
                <a:solidFill>
                  <a:srgbClr val="17375E"/>
                </a:solidFill>
              </a:rPr>
              <a:t>, ha </a:t>
            </a:r>
            <a:r>
              <a:rPr lang="en-US" sz="1600" dirty="0" err="1">
                <a:solidFill>
                  <a:srgbClr val="17375E"/>
                </a:solidFill>
              </a:rPr>
              <a:t>ideato</a:t>
            </a:r>
            <a:r>
              <a:rPr lang="en-US" sz="1600" dirty="0">
                <a:solidFill>
                  <a:srgbClr val="17375E"/>
                </a:solidFill>
              </a:rPr>
              <a:t> un </a:t>
            </a:r>
            <a:r>
              <a:rPr lang="en-US" sz="1600" dirty="0" err="1">
                <a:solidFill>
                  <a:srgbClr val="17375E"/>
                </a:solidFill>
              </a:rPr>
              <a:t>progetto</a:t>
            </a:r>
            <a:r>
              <a:rPr lang="en-US" sz="1600" dirty="0">
                <a:solidFill>
                  <a:srgbClr val="17375E"/>
                </a:solidFill>
              </a:rPr>
              <a:t> di </a:t>
            </a:r>
            <a:r>
              <a:rPr lang="en-US" sz="1600" dirty="0" err="1">
                <a:solidFill>
                  <a:srgbClr val="17375E"/>
                </a:solidFill>
              </a:rPr>
              <a:t>ricerca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denominato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pedagogia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>
                <a:solidFill>
                  <a:srgbClr val="17375E"/>
                </a:solidFill>
              </a:rPr>
              <a:t>della</a:t>
            </a:r>
            <a:r>
              <a:rPr lang="en-US" sz="1600" dirty="0">
                <a:solidFill>
                  <a:srgbClr val="17375E"/>
                </a:solidFill>
              </a:rPr>
              <a:t> </a:t>
            </a:r>
            <a:r>
              <a:rPr lang="en-US" sz="1600" dirty="0" err="1" smtClean="0">
                <a:solidFill>
                  <a:srgbClr val="17375E"/>
                </a:solidFill>
              </a:rPr>
              <a:t>resistenza</a:t>
            </a:r>
            <a:r>
              <a:rPr lang="en-US" sz="1600" dirty="0" smtClean="0">
                <a:solidFill>
                  <a:srgbClr val="17375E"/>
                </a:solidFill>
              </a:rPr>
              <a:t>.</a:t>
            </a:r>
            <a:endParaRPr lang="en-US" sz="1600" dirty="0">
              <a:solidFill>
                <a:srgbClr val="17375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319475"/>
            <a:ext cx="74404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>
                <a:solidFill>
                  <a:srgbClr val="FFFFFF"/>
                </a:solidFill>
              </a:rPr>
              <a:t> </a:t>
            </a:r>
          </a:p>
          <a:p>
            <a:r>
              <a:rPr lang="it-IT" sz="4000" dirty="0" smtClean="0">
                <a:solidFill>
                  <a:srgbClr val="FFFFFF"/>
                </a:solidFill>
              </a:rPr>
              <a:t>Raffaele Mantegazza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6489" y="8461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 smtClean="0">
                <a:solidFill>
                  <a:srgbClr val="FFFFFF"/>
                </a:solidFill>
              </a:rPr>
              <a:t>Cittadini adesso: la scuola come </a:t>
            </a:r>
            <a:br>
              <a:rPr lang="it-IT" b="1" dirty="0" smtClean="0">
                <a:solidFill>
                  <a:srgbClr val="FFFFFF"/>
                </a:solidFill>
              </a:rPr>
            </a:br>
            <a:r>
              <a:rPr lang="it-IT" b="1" dirty="0" smtClean="0">
                <a:solidFill>
                  <a:srgbClr val="FFFFFF"/>
                </a:solidFill>
              </a:rPr>
              <a:t>esercizio concreto di democrazia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1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13" y="4608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FFFF"/>
                </a:solidFill>
              </a:rPr>
              <a:t>Esperienze di curricolo verticale in provincia</a:t>
            </a:r>
            <a:br>
              <a:rPr lang="it-IT" b="1" dirty="0" smtClean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752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La modellizzazione: </a:t>
            </a:r>
          </a:p>
          <a:p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Enzo Laforgia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,  docente di storia al liceo Cairoli di </a:t>
            </a: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V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arese</a:t>
            </a:r>
          </a:p>
          <a:p>
            <a:endParaRPr lang="it-IT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L’esemplificazione della buona pratica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Linda Agostini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, docente IC Cardano Gallarate</a:t>
            </a:r>
          </a:p>
          <a:p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Fabiana </a:t>
            </a:r>
            <a:r>
              <a:rPr lang="it-IT" b="1" i="1" dirty="0" err="1" smtClean="0">
                <a:solidFill>
                  <a:schemeClr val="tx2">
                    <a:lumMod val="75000"/>
                  </a:schemeClr>
                </a:solidFill>
              </a:rPr>
              <a:t>Ginesi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,  dirigente IC Lonate Pozzolo </a:t>
            </a:r>
          </a:p>
          <a:p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Laura Ferrazzi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, docente IC B. Croce, Ferno</a:t>
            </a:r>
          </a:p>
          <a:p>
            <a:r>
              <a:rPr lang="it-IT" b="1" i="1" dirty="0" smtClean="0">
                <a:solidFill>
                  <a:schemeClr val="tx2">
                    <a:lumMod val="75000"/>
                  </a:schemeClr>
                </a:solidFill>
              </a:rPr>
              <a:t>Lorella </a:t>
            </a:r>
            <a:r>
              <a:rPr lang="it-IT" b="1" i="1" dirty="0" err="1" smtClean="0">
                <a:solidFill>
                  <a:schemeClr val="tx2">
                    <a:lumMod val="75000"/>
                  </a:schemeClr>
                </a:solidFill>
              </a:rPr>
              <a:t>Finotti</a:t>
            </a:r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,  dirigente CPIA Legnano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0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FFFF"/>
                </a:solidFill>
              </a:rPr>
              <a:t>Le reti per la cittadinanza: esperienze e disseminazione delle buone pratiche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1" y="2254685"/>
            <a:ext cx="8229600" cy="4447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i="1" dirty="0" smtClean="0">
                <a:solidFill>
                  <a:srgbClr val="17375E"/>
                </a:solidFill>
              </a:rPr>
              <a:t>Negozio amico della legalità</a:t>
            </a:r>
            <a:endParaRPr lang="it-IT" dirty="0">
              <a:solidFill>
                <a:srgbClr val="17375E"/>
              </a:solidFill>
            </a:endParaRPr>
          </a:p>
          <a:p>
            <a:r>
              <a:rPr lang="it-IT" sz="2800" b="1" i="1" dirty="0" smtClean="0">
                <a:solidFill>
                  <a:srgbClr val="17375E"/>
                </a:solidFill>
              </a:rPr>
              <a:t>Pietro Anselmo </a:t>
            </a:r>
            <a:r>
              <a:rPr lang="it-IT" sz="2800" b="1" i="1" dirty="0" err="1" smtClean="0">
                <a:solidFill>
                  <a:srgbClr val="17375E"/>
                </a:solidFill>
              </a:rPr>
              <a:t>Bosello</a:t>
            </a:r>
            <a:r>
              <a:rPr lang="it-IT" sz="2800" dirty="0" smtClean="0">
                <a:solidFill>
                  <a:srgbClr val="17375E"/>
                </a:solidFill>
              </a:rPr>
              <a:t>, dirigente ISIS Gadda-Rosselli, Gallarate</a:t>
            </a:r>
          </a:p>
          <a:p>
            <a:pPr marL="0" indent="0">
              <a:buNone/>
            </a:pPr>
            <a:r>
              <a:rPr lang="it-IT" b="1" i="1" dirty="0" smtClean="0">
                <a:solidFill>
                  <a:srgbClr val="17375E"/>
                </a:solidFill>
              </a:rPr>
              <a:t>A scuola di valori</a:t>
            </a:r>
            <a:r>
              <a:rPr lang="it-IT" dirty="0" smtClean="0">
                <a:solidFill>
                  <a:srgbClr val="17375E"/>
                </a:solidFill>
              </a:rPr>
              <a:t> </a:t>
            </a:r>
          </a:p>
          <a:p>
            <a:r>
              <a:rPr lang="it-IT" sz="2800" b="1" i="1" dirty="0" smtClean="0">
                <a:solidFill>
                  <a:srgbClr val="17375E"/>
                </a:solidFill>
              </a:rPr>
              <a:t>Emanuela Cometti</a:t>
            </a:r>
            <a:r>
              <a:rPr lang="it-IT" sz="2800" dirty="0" smtClean="0">
                <a:solidFill>
                  <a:srgbClr val="17375E"/>
                </a:solidFill>
              </a:rPr>
              <a:t>,  </a:t>
            </a:r>
            <a:r>
              <a:rPr lang="it-IT" sz="2800" dirty="0" err="1" smtClean="0">
                <a:solidFill>
                  <a:srgbClr val="17375E"/>
                </a:solidFill>
              </a:rPr>
              <a:t>Is</a:t>
            </a:r>
            <a:r>
              <a:rPr lang="it-IT" sz="2800" dirty="0" smtClean="0">
                <a:solidFill>
                  <a:srgbClr val="17375E"/>
                </a:solidFill>
              </a:rPr>
              <a:t> Dalla Chiesa, Sesto Calende         </a:t>
            </a:r>
          </a:p>
          <a:p>
            <a:pPr marL="0" indent="0">
              <a:buNone/>
            </a:pPr>
            <a:r>
              <a:rPr lang="it-IT" b="1" i="1" dirty="0" smtClean="0">
                <a:solidFill>
                  <a:srgbClr val="17375E"/>
                </a:solidFill>
              </a:rPr>
              <a:t>Illegalità, criminalità, corruzione: gioco, arte, azienda</a:t>
            </a:r>
            <a:endParaRPr lang="it-IT" dirty="0" smtClean="0">
              <a:solidFill>
                <a:srgbClr val="17375E"/>
              </a:solidFill>
            </a:endParaRPr>
          </a:p>
          <a:p>
            <a:r>
              <a:rPr lang="it-IT" sz="2800" b="1" i="1" dirty="0" smtClean="0">
                <a:solidFill>
                  <a:srgbClr val="17375E"/>
                </a:solidFill>
              </a:rPr>
              <a:t>M. Luisa Patrizi</a:t>
            </a:r>
            <a:r>
              <a:rPr lang="it-IT" sz="2800" dirty="0" smtClean="0">
                <a:solidFill>
                  <a:srgbClr val="17375E"/>
                </a:solidFill>
              </a:rPr>
              <a:t>, dirigente Liceo Sereni, Luino</a:t>
            </a:r>
          </a:p>
        </p:txBody>
      </p:sp>
    </p:spTree>
    <p:extLst>
      <p:ext uri="{BB962C8B-B14F-4D97-AF65-F5344CB8AC3E}">
        <p14:creationId xmlns:p14="http://schemas.microsoft.com/office/powerpoint/2010/main" val="392224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45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http://</a:t>
            </a:r>
            <a:r>
              <a:rPr lang="en-US" dirty="0" err="1" smtClean="0"/>
              <a:t>www.liceocrespi.gov.it</a:t>
            </a:r>
            <a:endParaRPr lang="en-US" dirty="0"/>
          </a:p>
        </p:txBody>
      </p:sp>
      <p:pic>
        <p:nvPicPr>
          <p:cNvPr id="4" name="Picture 3" descr="Screenshot 2015-10-12 17.57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44" y="1369777"/>
            <a:ext cx="8781156" cy="5488223"/>
          </a:xfrm>
          <a:prstGeom prst="rect">
            <a:avLst/>
          </a:prstGeom>
        </p:spPr>
      </p:pic>
      <p:pic>
        <p:nvPicPr>
          <p:cNvPr id="5" name="Content Placeholder 4" descr="Screenshot 2015-10-12 17.59.06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0" b="18540"/>
          <a:stretch>
            <a:fillRect/>
          </a:stretch>
        </p:blipFill>
        <p:spPr>
          <a:xfrm>
            <a:off x="6210116" y="910216"/>
            <a:ext cx="3204234" cy="1762205"/>
          </a:xfrm>
        </p:spPr>
      </p:pic>
    </p:spTree>
    <p:extLst>
      <p:ext uri="{BB962C8B-B14F-4D97-AF65-F5344CB8AC3E}">
        <p14:creationId xmlns:p14="http://schemas.microsoft.com/office/powerpoint/2010/main" val="39121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Una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applicazione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Tra</a:t>
            </a:r>
            <a:r>
              <a:rPr lang="en-US" dirty="0" smtClean="0"/>
              <a:t> le </a:t>
            </a:r>
            <a:r>
              <a:rPr lang="en-US" dirty="0" err="1" smtClean="0"/>
              <a:t>azioni</a:t>
            </a:r>
            <a:r>
              <a:rPr lang="en-US" dirty="0" smtClean="0"/>
              <a:t> del CPL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stata</a:t>
            </a:r>
            <a:r>
              <a:rPr lang="en-US" dirty="0" smtClean="0"/>
              <a:t> </a:t>
            </a:r>
            <a:r>
              <a:rPr lang="en-US" dirty="0" err="1" smtClean="0"/>
              <a:t>prevista</a:t>
            </a:r>
            <a:r>
              <a:rPr lang="en-US" dirty="0" smtClean="0"/>
              <a:t> la </a:t>
            </a:r>
            <a:r>
              <a:rPr lang="en-US" dirty="0" err="1" smtClean="0"/>
              <a:t>creazione</a:t>
            </a:r>
            <a:r>
              <a:rPr lang="en-US" dirty="0" smtClean="0"/>
              <a:t> di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applicazione</a:t>
            </a:r>
            <a:r>
              <a:rPr lang="en-US" dirty="0" smtClean="0"/>
              <a:t> per la </a:t>
            </a:r>
            <a:r>
              <a:rPr lang="en-US" dirty="0" err="1" smtClean="0"/>
              <a:t>divulgazione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attività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Docenti</a:t>
            </a:r>
            <a:r>
              <a:rPr lang="en-US" dirty="0" smtClean="0"/>
              <a:t> e </a:t>
            </a:r>
            <a:r>
              <a:rPr lang="en-US" dirty="0" err="1" smtClean="0"/>
              <a:t>studenti</a:t>
            </a:r>
            <a:r>
              <a:rPr lang="en-US" dirty="0" smtClean="0"/>
              <a:t> </a:t>
            </a:r>
            <a:r>
              <a:rPr lang="en-US" dirty="0" err="1" smtClean="0"/>
              <a:t>dell’ISIS</a:t>
            </a:r>
            <a:r>
              <a:rPr lang="en-US" dirty="0" smtClean="0"/>
              <a:t> Keynes di </a:t>
            </a:r>
            <a:r>
              <a:rPr lang="en-US" dirty="0" err="1" smtClean="0"/>
              <a:t>Gazzada</a:t>
            </a:r>
            <a:r>
              <a:rPr lang="en-US" dirty="0" smtClean="0"/>
              <a:t> </a:t>
            </a:r>
            <a:r>
              <a:rPr lang="en-US" dirty="0" err="1" smtClean="0"/>
              <a:t>coordinati</a:t>
            </a:r>
            <a:r>
              <a:rPr lang="en-US" dirty="0" smtClean="0"/>
              <a:t> dal prof. Luca </a:t>
            </a:r>
            <a:r>
              <a:rPr lang="en-US" dirty="0" err="1" smtClean="0"/>
              <a:t>Bulzomì</a:t>
            </a:r>
            <a:r>
              <a:rPr lang="en-US" dirty="0" smtClean="0"/>
              <a:t> </a:t>
            </a:r>
            <a:r>
              <a:rPr lang="en-US" dirty="0" err="1" smtClean="0"/>
              <a:t>hanno</a:t>
            </a:r>
            <a:r>
              <a:rPr lang="en-US" dirty="0" smtClean="0"/>
              <a:t> </a:t>
            </a:r>
            <a:r>
              <a:rPr lang="en-US" dirty="0" err="1" smtClean="0"/>
              <a:t>operato</a:t>
            </a:r>
            <a:r>
              <a:rPr lang="en-US" dirty="0" smtClean="0"/>
              <a:t> per la </a:t>
            </a:r>
            <a:r>
              <a:rPr lang="en-US" dirty="0" err="1" smtClean="0"/>
              <a:t>creazione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app CPL- </a:t>
            </a:r>
            <a:r>
              <a:rPr lang="en-US" dirty="0" err="1" smtClean="0"/>
              <a:t>centro</a:t>
            </a:r>
            <a:r>
              <a:rPr lang="en-US" dirty="0" smtClean="0"/>
              <a:t> di </a:t>
            </a:r>
            <a:r>
              <a:rPr lang="en-US" dirty="0" err="1" smtClean="0"/>
              <a:t>promozione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legalità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Google store (o play store) </a:t>
            </a:r>
            <a:r>
              <a:rPr lang="en-US" dirty="0" err="1" smtClean="0"/>
              <a:t>cercare</a:t>
            </a:r>
            <a:r>
              <a:rPr lang="en-US" dirty="0" smtClean="0"/>
              <a:t>: Centro di </a:t>
            </a:r>
            <a:r>
              <a:rPr lang="en-US" dirty="0" err="1" smtClean="0"/>
              <a:t>promozione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legalità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3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2015-10-12 17.15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06347" cy="3492641"/>
          </a:xfrm>
          <a:prstGeom prst="rect">
            <a:avLst/>
          </a:prstGeom>
        </p:spPr>
      </p:pic>
      <p:pic>
        <p:nvPicPr>
          <p:cNvPr id="5" name="Content Placeholder 4" descr="Screenshot 2015-10-12 17.17.19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2" b="21102"/>
          <a:stretch>
            <a:fillRect/>
          </a:stretch>
        </p:blipFill>
        <p:spPr>
          <a:xfrm>
            <a:off x="1632799" y="2727129"/>
            <a:ext cx="7511201" cy="4130871"/>
          </a:xfrm>
        </p:spPr>
      </p:pic>
    </p:spTree>
    <p:extLst>
      <p:ext uri="{BB962C8B-B14F-4D97-AF65-F5344CB8AC3E}">
        <p14:creationId xmlns:p14="http://schemas.microsoft.com/office/powerpoint/2010/main" val="30578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666</Words>
  <Application>Microsoft Office PowerPoint</Application>
  <PresentationFormat>Presentazione su schermo (4:3)</PresentationFormat>
  <Paragraphs>94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Office Theme</vt:lpstr>
      <vt:lpstr>A scuola di cittadinanza</vt:lpstr>
      <vt:lpstr>Educare alla cittadinanza oggi</vt:lpstr>
      <vt:lpstr>Cittadinanza e Costituzione  in provincia</vt:lpstr>
      <vt:lpstr>Educare alla cittadinanza dalle buone pratiche al curricolo verticale</vt:lpstr>
      <vt:lpstr>Il CPL di Varese</vt:lpstr>
      <vt:lpstr>Stati Generali dell’Educazione alla Legalità </vt:lpstr>
      <vt:lpstr>Presentazione standard di PowerPoint</vt:lpstr>
      <vt:lpstr>Il programma</vt:lpstr>
      <vt:lpstr>Promozione della legalità: esiti e prospettive provinciali per la Buona Scuola </vt:lpstr>
      <vt:lpstr>Cittadini adesso: la scuola come  esercizio concreto di democrazia</vt:lpstr>
      <vt:lpstr>Esperienze di curricolo verticale in provincia </vt:lpstr>
      <vt:lpstr>Le reti per la cittadinanza: esperienze e disseminazione delle buone pratiche</vt:lpstr>
      <vt:lpstr>http://www.liceocrespi.gov.it</vt:lpstr>
      <vt:lpstr>Una applicazione…</vt:lpstr>
      <vt:lpstr>Presentazione standard di PowerPoint</vt:lpstr>
      <vt:lpstr>Presentazione standard di PowerPoint</vt:lpstr>
    </vt:vector>
  </TitlesOfParts>
  <Company>==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scuola di cittadinanza</dc:title>
  <dc:creator>Mauro Riboni</dc:creator>
  <cp:lastModifiedBy>postazione19</cp:lastModifiedBy>
  <cp:revision>35</cp:revision>
  <dcterms:created xsi:type="dcterms:W3CDTF">2015-10-12T14:25:15Z</dcterms:created>
  <dcterms:modified xsi:type="dcterms:W3CDTF">2015-10-14T07:53:12Z</dcterms:modified>
</cp:coreProperties>
</file>