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57" r:id="rId3"/>
    <p:sldId id="258" r:id="rId4"/>
    <p:sldId id="279" r:id="rId5"/>
    <p:sldId id="260" r:id="rId6"/>
    <p:sldId id="261" r:id="rId7"/>
    <p:sldId id="262" r:id="rId8"/>
    <p:sldId id="280" r:id="rId9"/>
    <p:sldId id="264" r:id="rId10"/>
    <p:sldId id="265" r:id="rId11"/>
    <p:sldId id="266" r:id="rId12"/>
    <p:sldId id="269" r:id="rId13"/>
    <p:sldId id="281" r:id="rId14"/>
    <p:sldId id="275" r:id="rId15"/>
    <p:sldId id="283" r:id="rId16"/>
    <p:sldId id="271" r:id="rId17"/>
    <p:sldId id="272" r:id="rId18"/>
    <p:sldId id="276" r:id="rId19"/>
    <p:sldId id="278" r:id="rId20"/>
    <p:sldId id="282" r:id="rId21"/>
  </p:sldIdLst>
  <p:sldSz cx="9144000" cy="6858000" type="screen4x3"/>
  <p:notesSz cx="6881813" cy="97107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60"/>
  </p:normalViewPr>
  <p:slideViewPr>
    <p:cSldViewPr>
      <p:cViewPr>
        <p:scale>
          <a:sx n="94" d="100"/>
          <a:sy n="94" d="100"/>
        </p:scale>
        <p:origin x="-906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r">
              <a:defRPr sz="1200"/>
            </a:lvl1pPr>
          </a:lstStyle>
          <a:p>
            <a:fld id="{72AFBDFE-2A68-4874-B241-22A4904336D8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728663"/>
            <a:ext cx="4854575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14" tIns="47407" rIns="94814" bIns="47407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182" y="4612601"/>
            <a:ext cx="5505450" cy="4369832"/>
          </a:xfrm>
          <a:prstGeom prst="rect">
            <a:avLst/>
          </a:prstGeom>
        </p:spPr>
        <p:txBody>
          <a:bodyPr vert="horz" lIns="94814" tIns="47407" rIns="94814" bIns="47407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223516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98102" y="9223516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r">
              <a:defRPr sz="1200"/>
            </a:lvl1pPr>
          </a:lstStyle>
          <a:p>
            <a:fld id="{CAB713FB-69CB-4106-B70F-7420A68D93C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1593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713FB-69CB-4106-B70F-7420A68D93C6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/>
              <a:pPr/>
              <a:t>10/14/2015</a:t>
            </a:fld>
            <a:endParaRPr lang="en-US" dirty="0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10/14/2015</a:t>
            </a:fld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‹N›</a:t>
            </a:fld>
            <a:endParaRPr kumimoji="0" lang="en-US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10/14/2015</a:t>
            </a:fld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‹N›</a:t>
            </a:fld>
            <a:endParaRPr kumimoji="0"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10/14/2015</a:t>
            </a:fld>
            <a:endParaRPr lang="en-US" dirty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‹N›</a:t>
            </a:fld>
            <a:endParaRPr kumimoji="0" lang="en-US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10/14/2015</a:t>
            </a:fld>
            <a:endParaRPr lang="en-US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‹N›</a:t>
            </a:fld>
            <a:endParaRPr kumimoji="0" lang="en-US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10/14/2015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‹N›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10/14/2015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‹N›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CITTADINANZA E PARTECIPAZIONE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Scuola dell’infanzia e</a:t>
            </a:r>
            <a:br>
              <a:rPr lang="it-IT" dirty="0" smtClean="0"/>
            </a:br>
            <a:r>
              <a:rPr lang="it-IT" dirty="0" smtClean="0"/>
              <a:t>Scuola primaria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dirty="0" smtClean="0"/>
              <a:t>Linda Agostini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CENTRALITA’ DEL BAMBINO</a:t>
            </a:r>
            <a:br>
              <a:rPr lang="it-IT" dirty="0" smtClean="0"/>
            </a:br>
            <a:endParaRPr lang="it-IT" dirty="0"/>
          </a:p>
        </p:txBody>
      </p:sp>
      <p:pic>
        <p:nvPicPr>
          <p:cNvPr id="8" name="Segnaposto contenuto 7" descr="Mondo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195736" y="908720"/>
            <a:ext cx="4421834" cy="4248050"/>
          </a:xfrm>
        </p:spPr>
      </p:pic>
      <p:sp>
        <p:nvSpPr>
          <p:cNvPr id="9" name="Segnaposto piè di pagina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dirty="0" err="1" smtClean="0"/>
              <a:t>Scuola</a:t>
            </a:r>
            <a:r>
              <a:rPr kumimoji="0" lang="en-US" dirty="0" smtClean="0"/>
              <a:t> </a:t>
            </a:r>
            <a:r>
              <a:rPr kumimoji="0" lang="en-US" dirty="0" err="1" smtClean="0"/>
              <a:t>dell'infanzia</a:t>
            </a:r>
            <a:r>
              <a:rPr kumimoji="0" lang="en-US" dirty="0" smtClean="0"/>
              <a:t> - Linda </a:t>
            </a:r>
            <a:r>
              <a:rPr kumimoji="0" lang="en-US" dirty="0" err="1" smtClean="0"/>
              <a:t>Agostini</a:t>
            </a:r>
            <a:endParaRPr kumimoji="0" lang="en-US" dirty="0"/>
          </a:p>
        </p:txBody>
      </p:sp>
      <p:sp>
        <p:nvSpPr>
          <p:cNvPr id="10" name="Rettangolo 9"/>
          <p:cNvSpPr/>
          <p:nvPr/>
        </p:nvSpPr>
        <p:spPr>
          <a:xfrm>
            <a:off x="251520" y="5157192"/>
            <a:ext cx="838082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In relazione con i mondi vitali</a:t>
            </a:r>
            <a:endParaRPr lang="it-IT" sz="32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RUOLO DEL BAMBINO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979712" y="2276872"/>
            <a:ext cx="4536504" cy="2880320"/>
          </a:xfrm>
          <a:ln w="25400" cap="rnd">
            <a:solidFill>
              <a:schemeClr val="accent1">
                <a:shade val="50000"/>
              </a:schemeClr>
            </a:solidFill>
          </a:ln>
        </p:spPr>
        <p:txBody>
          <a:bodyPr lIns="108000" tIns="108000" rIns="108000" bIns="108000"/>
          <a:lstStyle/>
          <a:p>
            <a:pPr marL="0" indent="0" algn="ctr">
              <a:buNone/>
            </a:pPr>
            <a:r>
              <a:rPr lang="it-IT" dirty="0" smtClean="0"/>
              <a:t>Perché si possa veramente realizzare il progetto scolastico di cittadinanza, è necessario dare agli alunni un ruolo specifico e formarli all’argomentazione, alla riflessione e allo spirito critico</a:t>
            </a:r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3851920" y="1484784"/>
            <a:ext cx="72008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dirty="0" err="1" smtClean="0"/>
              <a:t>Scuola</a:t>
            </a:r>
            <a:r>
              <a:rPr kumimoji="0" lang="en-US" dirty="0" smtClean="0"/>
              <a:t> </a:t>
            </a:r>
            <a:r>
              <a:rPr kumimoji="0" lang="en-US" dirty="0" err="1" smtClean="0"/>
              <a:t>dell'infanzia</a:t>
            </a:r>
            <a:r>
              <a:rPr kumimoji="0" lang="en-US" dirty="0" smtClean="0"/>
              <a:t> - Linda </a:t>
            </a:r>
            <a:r>
              <a:rPr kumimoji="0" lang="en-US" dirty="0" err="1" smtClean="0"/>
              <a:t>Agostini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/>
          <p:cNvSpPr/>
          <p:nvPr/>
        </p:nvSpPr>
        <p:spPr>
          <a:xfrm>
            <a:off x="1331640" y="260648"/>
            <a:ext cx="6120680" cy="612068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5508104" y="2420888"/>
            <a:ext cx="1656184" cy="165618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5547860" y="2996952"/>
            <a:ext cx="158417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cap="rnd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L’ALTRO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863873" y="1556792"/>
            <a:ext cx="4790097" cy="769441"/>
          </a:xfrm>
          <a:prstGeom prst="rect">
            <a:avLst/>
          </a:prstGeom>
          <a:solidFill>
            <a:srgbClr val="92D050"/>
          </a:solidFill>
          <a:ln cap="rnd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4400" dirty="0" smtClean="0"/>
              <a:t>L’AMBIENTE</a:t>
            </a:r>
          </a:p>
        </p:txBody>
      </p:sp>
      <p:sp>
        <p:nvSpPr>
          <p:cNvPr id="8" name="Ovale 7"/>
          <p:cNvSpPr/>
          <p:nvPr/>
        </p:nvSpPr>
        <p:spPr>
          <a:xfrm>
            <a:off x="1619672" y="2420888"/>
            <a:ext cx="1656184" cy="1656184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1763688" y="2996952"/>
            <a:ext cx="1296144" cy="461665"/>
          </a:xfrm>
          <a:prstGeom prst="rect">
            <a:avLst/>
          </a:prstGeom>
          <a:solidFill>
            <a:schemeClr val="bg2">
              <a:lumMod val="75000"/>
            </a:schemeClr>
          </a:solidFill>
          <a:ln cap="rnd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IL SE’</a:t>
            </a:r>
          </a:p>
        </p:txBody>
      </p:sp>
      <p:sp>
        <p:nvSpPr>
          <p:cNvPr id="16" name="Freccia bidirezionale orizzontale 15"/>
          <p:cNvSpPr/>
          <p:nvPr/>
        </p:nvSpPr>
        <p:spPr>
          <a:xfrm>
            <a:off x="3347864" y="2996952"/>
            <a:ext cx="2088232" cy="5760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dirty="0" err="1" smtClean="0"/>
              <a:t>Scuola</a:t>
            </a:r>
            <a:r>
              <a:rPr kumimoji="0" lang="en-US" dirty="0" smtClean="0"/>
              <a:t> </a:t>
            </a:r>
            <a:r>
              <a:rPr kumimoji="0" lang="en-US" dirty="0" err="1" smtClean="0"/>
              <a:t>dell'infanzia</a:t>
            </a:r>
            <a:r>
              <a:rPr kumimoji="0" lang="en-US" dirty="0" smtClean="0"/>
              <a:t> - Linda </a:t>
            </a:r>
            <a:r>
              <a:rPr kumimoji="0" lang="en-US" dirty="0" err="1" smtClean="0"/>
              <a:t>Agostini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</a:t>
            </a:r>
            <a:r>
              <a:rPr lang="it-IT" dirty="0" err="1" smtClean="0"/>
              <a:t>se’</a:t>
            </a:r>
            <a:r>
              <a:rPr lang="it-IT" dirty="0" smtClean="0"/>
              <a:t> implica l’altro</a:t>
            </a:r>
            <a:br>
              <a:rPr lang="it-IT" dirty="0" smtClean="0"/>
            </a:br>
            <a:endParaRPr lang="it-IT" dirty="0"/>
          </a:p>
        </p:txBody>
      </p:sp>
      <p:grpSp>
        <p:nvGrpSpPr>
          <p:cNvPr id="37" name="Gruppo 36"/>
          <p:cNvGrpSpPr/>
          <p:nvPr/>
        </p:nvGrpSpPr>
        <p:grpSpPr>
          <a:xfrm>
            <a:off x="2483768" y="2204864"/>
            <a:ext cx="2952208" cy="2376264"/>
            <a:chOff x="2483768" y="2204864"/>
            <a:chExt cx="2952208" cy="2376264"/>
          </a:xfrm>
        </p:grpSpPr>
        <p:sp>
          <p:nvSpPr>
            <p:cNvPr id="4" name="Freccia ad arco 3"/>
            <p:cNvSpPr/>
            <p:nvPr/>
          </p:nvSpPr>
          <p:spPr>
            <a:xfrm>
              <a:off x="2771680" y="2204864"/>
              <a:ext cx="2232248" cy="1728192"/>
            </a:xfrm>
            <a:prstGeom prst="circular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5" name="Freccia ad arco 4"/>
            <p:cNvSpPr/>
            <p:nvPr/>
          </p:nvSpPr>
          <p:spPr>
            <a:xfrm rot="10800000">
              <a:off x="2771680" y="2852936"/>
              <a:ext cx="2232248" cy="1728192"/>
            </a:xfrm>
            <a:prstGeom prst="circular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6" name="CasellaDiTesto 5"/>
            <p:cNvSpPr txBox="1"/>
            <p:nvPr/>
          </p:nvSpPr>
          <p:spPr>
            <a:xfrm>
              <a:off x="4067824" y="3212976"/>
              <a:ext cx="1368152" cy="400110"/>
            </a:xfrm>
            <a:prstGeom prst="rect">
              <a:avLst/>
            </a:prstGeom>
            <a:ln cap="rnd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it-IT" sz="2000" dirty="0" smtClean="0"/>
                <a:t>L’ALTRO</a:t>
              </a:r>
              <a:endParaRPr lang="it-IT" sz="2000" dirty="0"/>
            </a:p>
          </p:txBody>
        </p:sp>
        <p:sp>
          <p:nvSpPr>
            <p:cNvPr id="7" name="CasellaDiTesto 6"/>
            <p:cNvSpPr txBox="1"/>
            <p:nvPr/>
          </p:nvSpPr>
          <p:spPr>
            <a:xfrm>
              <a:off x="2483768" y="3212976"/>
              <a:ext cx="1080000" cy="400110"/>
            </a:xfrm>
            <a:prstGeom prst="rect">
              <a:avLst/>
            </a:prstGeom>
            <a:ln cap="rnd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it-IT" sz="2000" dirty="0" smtClean="0"/>
                <a:t>IL SE’</a:t>
              </a:r>
              <a:endParaRPr lang="it-IT" sz="2000" dirty="0"/>
            </a:p>
          </p:txBody>
        </p:sp>
      </p:grpSp>
      <p:sp>
        <p:nvSpPr>
          <p:cNvPr id="8" name="CasellaDiTesto 7"/>
          <p:cNvSpPr txBox="1"/>
          <p:nvPr/>
        </p:nvSpPr>
        <p:spPr>
          <a:xfrm>
            <a:off x="251520" y="1412776"/>
            <a:ext cx="1800000" cy="1077218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IMPLICA LA CAPACITA’ </a:t>
            </a:r>
            <a:r>
              <a:rPr lang="it-IT" sz="1600" dirty="0" err="1" smtClean="0"/>
              <a:t>DI</a:t>
            </a:r>
            <a:r>
              <a:rPr lang="it-IT" sz="1600" dirty="0" smtClean="0"/>
              <a:t> CONOSCERE SE STESSO</a:t>
            </a:r>
            <a:endParaRPr lang="it-IT" sz="16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51520" y="2708920"/>
            <a:ext cx="1800000" cy="1077218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CONOSCE LA PROPRIA STORIA PERSONALE</a:t>
            </a:r>
            <a:endParaRPr lang="it-IT" sz="16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51520" y="4005064"/>
            <a:ext cx="1800000" cy="1077218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CONOSCE LA STORIA DELLA SUA FAMIGLIA</a:t>
            </a:r>
            <a:endParaRPr lang="it-IT" sz="16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868144" y="323945"/>
            <a:ext cx="2160000" cy="584775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INTERAGISCE NEL GRUPPO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868144" y="1355284"/>
            <a:ext cx="2160000" cy="1569660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ACCOGLIE LA DIVERSITA’ DELL’ALTRO COME SCOPERTA </a:t>
            </a:r>
            <a:r>
              <a:rPr lang="it-IT" sz="1600" dirty="0" err="1" smtClean="0"/>
              <a:t>DI</a:t>
            </a:r>
            <a:r>
              <a:rPr lang="it-IT" sz="1600" dirty="0" smtClean="0"/>
              <a:t> UN VALORE POSITIVO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868144" y="3284984"/>
            <a:ext cx="2160000" cy="1077218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SCOPRE I VALORI </a:t>
            </a:r>
            <a:r>
              <a:rPr lang="it-IT" sz="1600" dirty="0" err="1" smtClean="0"/>
              <a:t>DI</a:t>
            </a:r>
            <a:r>
              <a:rPr lang="it-IT" sz="1600" dirty="0" smtClean="0"/>
              <a:t> SOLIDARIETA’, CONDIVISIONE E AMICIZIA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5868144" y="4709462"/>
            <a:ext cx="2160000" cy="1815882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VIVE E SCAMBIA EMOZIONI E, IMPARANDO AD ASCOLTARSI,</a:t>
            </a:r>
          </a:p>
          <a:p>
            <a:pPr marL="180000">
              <a:buFont typeface="Arial" pitchFamily="34" charset="0"/>
              <a:buChar char="•"/>
            </a:pPr>
            <a:r>
              <a:rPr lang="it-IT" sz="1600" b="1" dirty="0" smtClean="0">
                <a:solidFill>
                  <a:srgbClr val="FF0000"/>
                </a:solidFill>
              </a:rPr>
              <a:t>PERCEPISCE</a:t>
            </a:r>
          </a:p>
          <a:p>
            <a:pPr marL="180000">
              <a:buFont typeface="Arial" pitchFamily="34" charset="0"/>
              <a:buChar char="•"/>
            </a:pPr>
            <a:r>
              <a:rPr lang="it-IT" sz="1600" b="1" dirty="0" smtClean="0">
                <a:solidFill>
                  <a:srgbClr val="FF0000"/>
                </a:solidFill>
              </a:rPr>
              <a:t>RICONOSCE</a:t>
            </a:r>
          </a:p>
          <a:p>
            <a:pPr marL="180000">
              <a:buFont typeface="Arial" pitchFamily="34" charset="0"/>
              <a:buChar char="•"/>
            </a:pPr>
            <a:r>
              <a:rPr lang="it-IT" sz="1600" b="1" dirty="0" smtClean="0">
                <a:solidFill>
                  <a:srgbClr val="FF0000"/>
                </a:solidFill>
              </a:rPr>
              <a:t>SCAMBIA</a:t>
            </a:r>
          </a:p>
        </p:txBody>
      </p:sp>
      <p:cxnSp>
        <p:nvCxnSpPr>
          <p:cNvPr id="18" name="Connettore 1 17"/>
          <p:cNvCxnSpPr/>
          <p:nvPr/>
        </p:nvCxnSpPr>
        <p:spPr>
          <a:xfrm>
            <a:off x="2267744" y="1916832"/>
            <a:ext cx="0" cy="3816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21"/>
          <p:cNvCxnSpPr/>
          <p:nvPr/>
        </p:nvCxnSpPr>
        <p:spPr>
          <a:xfrm flipH="1">
            <a:off x="2123728" y="5733256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 flipH="1">
            <a:off x="2123728" y="1916832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>
            <a:off x="5652120" y="620688"/>
            <a:ext cx="0" cy="5040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27"/>
          <p:cNvCxnSpPr/>
          <p:nvPr/>
        </p:nvCxnSpPr>
        <p:spPr>
          <a:xfrm>
            <a:off x="5652120" y="620688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 flipH="1">
            <a:off x="5652120" y="2132856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/>
          <p:nvPr/>
        </p:nvCxnSpPr>
        <p:spPr>
          <a:xfrm flipH="1">
            <a:off x="5652120" y="378904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 flipH="1">
            <a:off x="5652120" y="5661248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piè di pagina 3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dirty="0" err="1" smtClean="0"/>
              <a:t>Scuola</a:t>
            </a:r>
            <a:r>
              <a:rPr kumimoji="0" lang="en-US" dirty="0" smtClean="0"/>
              <a:t> </a:t>
            </a:r>
            <a:r>
              <a:rPr kumimoji="0" lang="en-US" dirty="0" err="1" smtClean="0"/>
              <a:t>dell'infanzia</a:t>
            </a:r>
            <a:r>
              <a:rPr kumimoji="0" lang="en-US" dirty="0" smtClean="0"/>
              <a:t> - Linda </a:t>
            </a:r>
            <a:r>
              <a:rPr kumimoji="0" lang="en-US" dirty="0" err="1" smtClean="0"/>
              <a:t>Agostini</a:t>
            </a:r>
            <a:endParaRPr kumimoji="0" lang="en-US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251520" y="5301208"/>
            <a:ext cx="1800000" cy="830997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CONOSCE LA STORIA DEL SUO PAESE</a:t>
            </a:r>
            <a:endParaRPr lang="it-IT" sz="1600" dirty="0"/>
          </a:p>
        </p:txBody>
      </p:sp>
      <p:cxnSp>
        <p:nvCxnSpPr>
          <p:cNvPr id="30" name="Connettore 1 29"/>
          <p:cNvCxnSpPr/>
          <p:nvPr/>
        </p:nvCxnSpPr>
        <p:spPr>
          <a:xfrm>
            <a:off x="2123728" y="3212976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34"/>
          <p:cNvCxnSpPr/>
          <p:nvPr/>
        </p:nvCxnSpPr>
        <p:spPr>
          <a:xfrm>
            <a:off x="2123728" y="450912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CONTESTO</a:t>
            </a:r>
            <a:endParaRPr lang="it-IT" dirty="0"/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2843808" y="1700808"/>
            <a:ext cx="2880320" cy="576064"/>
          </a:xfrm>
          <a:prstGeom prst="rect">
            <a:avLst/>
          </a:prstGeom>
          <a:ln w="25400" cap="rnd">
            <a:solidFill>
              <a:schemeClr val="accent1">
                <a:shade val="50000"/>
              </a:schemeClr>
            </a:solidFill>
          </a:ln>
        </p:spPr>
        <p:txBody>
          <a:bodyPr vert="horz" lIns="108000" tIns="108000" rIns="108000" bIns="10800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it-IT" sz="2400" dirty="0" smtClean="0"/>
              <a:t>AMBIENTE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Connettore 2 5"/>
          <p:cNvCxnSpPr/>
          <p:nvPr/>
        </p:nvCxnSpPr>
        <p:spPr>
          <a:xfrm flipH="1">
            <a:off x="1475656" y="2492896"/>
            <a:ext cx="1728192" cy="1584176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683568" y="4149080"/>
            <a:ext cx="1620000" cy="338554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SCUOLA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411760" y="4725144"/>
            <a:ext cx="1620000" cy="338554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CITTA’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355976" y="4725144"/>
            <a:ext cx="1620000" cy="338554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QUARTIERE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6084168" y="4221088"/>
            <a:ext cx="1620000" cy="338554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MUSEO</a:t>
            </a:r>
          </a:p>
        </p:txBody>
      </p:sp>
      <p:cxnSp>
        <p:nvCxnSpPr>
          <p:cNvPr id="13" name="Connettore 2 12"/>
          <p:cNvCxnSpPr/>
          <p:nvPr/>
        </p:nvCxnSpPr>
        <p:spPr>
          <a:xfrm flipH="1">
            <a:off x="3131840" y="2492896"/>
            <a:ext cx="792088" cy="216024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>
            <a:off x="4644008" y="2492896"/>
            <a:ext cx="504056" cy="216024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5292080" y="2492896"/>
            <a:ext cx="1512168" cy="1656184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egnaposto piè di pagina 1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dirty="0" err="1" smtClean="0"/>
              <a:t>Scuola</a:t>
            </a:r>
            <a:r>
              <a:rPr kumimoji="0" lang="en-US" dirty="0" smtClean="0"/>
              <a:t> </a:t>
            </a:r>
            <a:r>
              <a:rPr kumimoji="0" lang="en-US" dirty="0" err="1" smtClean="0"/>
              <a:t>dell'infanzia</a:t>
            </a:r>
            <a:r>
              <a:rPr kumimoji="0" lang="en-US" dirty="0" smtClean="0"/>
              <a:t> - Linda </a:t>
            </a:r>
            <a:r>
              <a:rPr kumimoji="0" lang="en-US" dirty="0" err="1" smtClean="0"/>
              <a:t>Agostini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ATTIVITA’ CHE FAVORISCONO L’APPRENDIMENTO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807804" y="2564904"/>
            <a:ext cx="3240000" cy="400110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it-IT" sz="2000" dirty="0" smtClean="0"/>
              <a:t>AUTONARRAZIONE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807804" y="3429000"/>
            <a:ext cx="3240000" cy="707886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it-IT" sz="2000" dirty="0" smtClean="0"/>
              <a:t>LETTURA ANIMATA</a:t>
            </a:r>
          </a:p>
          <a:p>
            <a:pPr algn="ctr"/>
            <a:r>
              <a:rPr lang="it-IT" sz="2000" dirty="0" smtClean="0"/>
              <a:t>(ad es. fiabe)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807804" y="4725144"/>
            <a:ext cx="3240000" cy="400110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it-IT" sz="2000" dirty="0" smtClean="0"/>
              <a:t>ATTIVITA’ TEATRALE</a:t>
            </a:r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dirty="0" err="1" smtClean="0"/>
              <a:t>Scuola</a:t>
            </a:r>
            <a:r>
              <a:rPr kumimoji="0" lang="en-US" dirty="0" smtClean="0"/>
              <a:t> </a:t>
            </a:r>
            <a:r>
              <a:rPr kumimoji="0" lang="en-US" dirty="0" err="1" smtClean="0"/>
              <a:t>dell'infanzia</a:t>
            </a:r>
            <a:r>
              <a:rPr kumimoji="0" lang="en-US" dirty="0" smtClean="0"/>
              <a:t> - Linda </a:t>
            </a:r>
            <a:r>
              <a:rPr kumimoji="0" lang="en-US" dirty="0" err="1" smtClean="0"/>
              <a:t>Agostini</a:t>
            </a:r>
            <a:endParaRPr kumimoji="0" lang="en-US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771800" y="5549170"/>
            <a:ext cx="3240000" cy="400110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spAutoFit/>
          </a:bodyPr>
          <a:lstStyle/>
          <a:p>
            <a:pPr algn="ctr"/>
            <a:r>
              <a:rPr lang="it-IT" sz="2000" dirty="0" smtClean="0"/>
              <a:t>CANTO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/>
          <p:cNvSpPr/>
          <p:nvPr/>
        </p:nvSpPr>
        <p:spPr>
          <a:xfrm>
            <a:off x="1331640" y="260648"/>
            <a:ext cx="6120680" cy="612068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5508104" y="2420888"/>
            <a:ext cx="1656184" cy="165618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5547860" y="2996952"/>
            <a:ext cx="158417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cap="rnd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L’ALTRO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863873" y="1556792"/>
            <a:ext cx="4790097" cy="769441"/>
          </a:xfrm>
          <a:prstGeom prst="rect">
            <a:avLst/>
          </a:prstGeom>
          <a:solidFill>
            <a:srgbClr val="92D050"/>
          </a:solidFill>
          <a:ln cap="rnd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4400" dirty="0" smtClean="0"/>
              <a:t>L’AMBIENTE</a:t>
            </a:r>
          </a:p>
        </p:txBody>
      </p:sp>
      <p:sp>
        <p:nvSpPr>
          <p:cNvPr id="8" name="Ovale 7"/>
          <p:cNvSpPr/>
          <p:nvPr/>
        </p:nvSpPr>
        <p:spPr>
          <a:xfrm>
            <a:off x="1619672" y="2420888"/>
            <a:ext cx="1656184" cy="1656184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1763688" y="2996952"/>
            <a:ext cx="1296144" cy="461665"/>
          </a:xfrm>
          <a:prstGeom prst="rect">
            <a:avLst/>
          </a:prstGeom>
          <a:solidFill>
            <a:schemeClr val="bg2">
              <a:lumMod val="75000"/>
            </a:schemeClr>
          </a:solidFill>
          <a:ln cap="rnd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IL SE’</a:t>
            </a:r>
          </a:p>
        </p:txBody>
      </p:sp>
      <p:sp>
        <p:nvSpPr>
          <p:cNvPr id="16" name="Freccia bidirezionale orizzontale 15"/>
          <p:cNvSpPr/>
          <p:nvPr/>
        </p:nvSpPr>
        <p:spPr>
          <a:xfrm>
            <a:off x="3347864" y="2996952"/>
            <a:ext cx="2088232" cy="57606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smtClean="0"/>
              <a:t>Scuola Primaria - Linda Agostini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CITTADINAZA E PARTECIPAZIONE</a:t>
            </a:r>
            <a:br>
              <a:rPr lang="it-IT" dirty="0" smtClean="0"/>
            </a:br>
            <a:r>
              <a:rPr lang="it-IT" dirty="0" smtClean="0"/>
              <a:t>SCUOLA PRIMARIA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indent="0" algn="ctr">
              <a:buNone/>
            </a:pPr>
            <a:endParaRPr lang="it-IT" dirty="0" smtClean="0"/>
          </a:p>
          <a:p>
            <a:pPr indent="0" algn="ctr">
              <a:buNone/>
            </a:pPr>
            <a:endParaRPr lang="it-IT" dirty="0" smtClean="0"/>
          </a:p>
          <a:p>
            <a:pPr indent="0" algn="ctr">
              <a:buNone/>
            </a:pPr>
            <a:r>
              <a:rPr lang="it-IT" dirty="0" smtClean="0"/>
              <a:t>All’ingresso della scuola primaria l’alunno è consapevole che esistono regole di convivenza e che i diritti e i doveri sono indispensabili per il benessere comune.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smtClean="0"/>
              <a:t>Scuola Primaria - Linda Agostini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COLLABORA, INTERAGISCE E PARTECIPA ALLA VITA </a:t>
            </a:r>
            <a:r>
              <a:rPr lang="it-IT" dirty="0" err="1" smtClean="0"/>
              <a:t>DI</a:t>
            </a:r>
            <a:r>
              <a:rPr lang="it-IT" dirty="0" smtClean="0"/>
              <a:t> GRUPPO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it-IT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it-IT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6" name="Gruppo 35"/>
          <p:cNvGrpSpPr/>
          <p:nvPr/>
        </p:nvGrpSpPr>
        <p:grpSpPr>
          <a:xfrm>
            <a:off x="2555896" y="2204864"/>
            <a:ext cx="2952208" cy="2376264"/>
            <a:chOff x="2555896" y="2204864"/>
            <a:chExt cx="2952208" cy="2376264"/>
          </a:xfrm>
        </p:grpSpPr>
        <p:sp>
          <p:nvSpPr>
            <p:cNvPr id="5" name="Freccia ad arco 4"/>
            <p:cNvSpPr/>
            <p:nvPr/>
          </p:nvSpPr>
          <p:spPr>
            <a:xfrm>
              <a:off x="2843808" y="2204864"/>
              <a:ext cx="2232248" cy="1728192"/>
            </a:xfrm>
            <a:prstGeom prst="circular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6" name="Freccia ad arco 5"/>
            <p:cNvSpPr/>
            <p:nvPr/>
          </p:nvSpPr>
          <p:spPr>
            <a:xfrm rot="10800000">
              <a:off x="2843808" y="2852936"/>
              <a:ext cx="2232248" cy="1728192"/>
            </a:xfrm>
            <a:prstGeom prst="circular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7" name="CasellaDiTesto 6"/>
            <p:cNvSpPr txBox="1"/>
            <p:nvPr/>
          </p:nvSpPr>
          <p:spPr>
            <a:xfrm>
              <a:off x="4139952" y="3212976"/>
              <a:ext cx="1368152" cy="400110"/>
            </a:xfrm>
            <a:prstGeom prst="rect">
              <a:avLst/>
            </a:prstGeom>
            <a:ln cap="rnd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it-IT" sz="2000" dirty="0" smtClean="0"/>
                <a:t>L’ALTRO</a:t>
              </a:r>
              <a:endParaRPr lang="it-IT" sz="2000" dirty="0"/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2555896" y="3212976"/>
              <a:ext cx="1080000" cy="400110"/>
            </a:xfrm>
            <a:prstGeom prst="rect">
              <a:avLst/>
            </a:prstGeom>
            <a:ln cap="rnd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it-IT" sz="2000" dirty="0" smtClean="0"/>
                <a:t>IL SE’</a:t>
              </a:r>
              <a:endParaRPr lang="it-IT" sz="2000" dirty="0"/>
            </a:p>
          </p:txBody>
        </p:sp>
      </p:grpSp>
      <p:sp>
        <p:nvSpPr>
          <p:cNvPr id="9" name="CasellaDiTesto 8"/>
          <p:cNvSpPr txBox="1"/>
          <p:nvPr/>
        </p:nvSpPr>
        <p:spPr>
          <a:xfrm>
            <a:off x="467544" y="1844824"/>
            <a:ext cx="1728192" cy="1323439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SCOPRE LE REGOLE </a:t>
            </a:r>
            <a:r>
              <a:rPr lang="it-IT" sz="1600" dirty="0" err="1" smtClean="0"/>
              <a:t>DI</a:t>
            </a:r>
            <a:r>
              <a:rPr lang="it-IT" sz="1600" dirty="0" smtClean="0"/>
              <a:t> CONVIVENZA E LE INTERIORIZZA</a:t>
            </a:r>
            <a:endParaRPr lang="it-IT" sz="16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467544" y="3645024"/>
            <a:ext cx="1728192" cy="1077218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PRIMO APPROCCIO DOCUMENTI NAZIONALI</a:t>
            </a:r>
            <a:endParaRPr lang="it-IT" sz="16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67544" y="5013176"/>
            <a:ext cx="1728192" cy="584775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IMPARA A MANGIARE  </a:t>
            </a:r>
            <a:endParaRPr lang="it-IT" sz="16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5868144" y="1844824"/>
            <a:ext cx="2088232" cy="584775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INTERAGISCE NEL GRUPPO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868144" y="2780928"/>
            <a:ext cx="2088232" cy="1569660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IMPARA A COOPERARE E COLLABORARE NEL GRUPPO PER UN FINE COMUNE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868144" y="4581128"/>
            <a:ext cx="2088232" cy="584775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VALORIZZA LE DIVERSITA’</a:t>
            </a:r>
          </a:p>
        </p:txBody>
      </p:sp>
      <p:cxnSp>
        <p:nvCxnSpPr>
          <p:cNvPr id="16" name="Connettore 1 15"/>
          <p:cNvCxnSpPr/>
          <p:nvPr/>
        </p:nvCxnSpPr>
        <p:spPr>
          <a:xfrm>
            <a:off x="2411760" y="2204864"/>
            <a:ext cx="0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2267744" y="414908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2267744" y="5157192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 flipH="1">
            <a:off x="2267744" y="2204864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19"/>
          <p:cNvCxnSpPr/>
          <p:nvPr/>
        </p:nvCxnSpPr>
        <p:spPr>
          <a:xfrm>
            <a:off x="5652120" y="2132856"/>
            <a:ext cx="0" cy="35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5652120" y="620688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21"/>
          <p:cNvCxnSpPr/>
          <p:nvPr/>
        </p:nvCxnSpPr>
        <p:spPr>
          <a:xfrm flipH="1">
            <a:off x="5652120" y="2132856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 flipH="1">
            <a:off x="5652120" y="378904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 flipH="1">
            <a:off x="5652120" y="5661248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egnaposto piè di pagina 2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smtClean="0"/>
              <a:t>Scuola Primaria - Linda Agostini</a:t>
            </a:r>
            <a:endParaRPr kumimoji="0" lang="en-US"/>
          </a:p>
        </p:txBody>
      </p:sp>
      <p:cxnSp>
        <p:nvCxnSpPr>
          <p:cNvPr id="27" name="Connettore 1 26"/>
          <p:cNvCxnSpPr/>
          <p:nvPr/>
        </p:nvCxnSpPr>
        <p:spPr>
          <a:xfrm flipH="1">
            <a:off x="5652120" y="4869160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5868144" y="5373216"/>
            <a:ext cx="2088232" cy="830997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IMPARA IL VALORE DELLA CONDIVISIONE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CONTESTO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kumimoji="0" lang="en-US" smtClean="0"/>
              <a:t>Scuola Primaria - Linda Agostini</a:t>
            </a:r>
            <a:endParaRPr kumimoji="0" lang="en-US"/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2843808" y="1700808"/>
            <a:ext cx="2880320" cy="576064"/>
          </a:xfrm>
          <a:prstGeom prst="rect">
            <a:avLst/>
          </a:prstGeom>
          <a:ln w="25400" cap="rnd">
            <a:solidFill>
              <a:schemeClr val="accent1">
                <a:shade val="50000"/>
              </a:schemeClr>
            </a:solidFill>
          </a:ln>
        </p:spPr>
        <p:txBody>
          <a:bodyPr vert="horz" lIns="108000" tIns="108000" rIns="108000" bIns="10800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it-IT" sz="2400" dirty="0" smtClean="0"/>
              <a:t>AMBIENTE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Connettore 2 5"/>
          <p:cNvCxnSpPr/>
          <p:nvPr/>
        </p:nvCxnSpPr>
        <p:spPr>
          <a:xfrm flipH="1">
            <a:off x="1475656" y="2492896"/>
            <a:ext cx="1728192" cy="1584176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683568" y="4149080"/>
            <a:ext cx="1620000" cy="1815882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CONOSCE E CONDIVIDE LE RISORSE DEL TERRITORIO</a:t>
            </a:r>
          </a:p>
          <a:p>
            <a:pPr algn="ctr"/>
            <a:r>
              <a:rPr lang="it-IT" sz="1600" dirty="0" smtClean="0"/>
              <a:t>(museo, teatro, biblioteca)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411760" y="4725144"/>
            <a:ext cx="1620000" cy="1323439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IMPARA A NON SPRECARE</a:t>
            </a:r>
          </a:p>
          <a:p>
            <a:pPr algn="ctr"/>
            <a:r>
              <a:rPr lang="it-IT" sz="1600" dirty="0" smtClean="0"/>
              <a:t>(Ed. </a:t>
            </a:r>
            <a:r>
              <a:rPr lang="it-IT" sz="1600" smtClean="0"/>
              <a:t>alimentare</a:t>
            </a:r>
            <a:r>
              <a:rPr lang="it-IT" sz="1600" dirty="0" smtClean="0"/>
              <a:t>)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355976" y="4725144"/>
            <a:ext cx="1620000" cy="2062103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RICONOSCE E RISPETTA LE REGOLE AL </a:t>
            </a:r>
            <a:r>
              <a:rPr lang="it-IT" sz="1600" dirty="0" err="1" smtClean="0"/>
              <a:t>DI</a:t>
            </a:r>
            <a:r>
              <a:rPr lang="it-IT" sz="1600" dirty="0" smtClean="0"/>
              <a:t> FUORI DELLO SPAZIO SCOLASTICO</a:t>
            </a:r>
          </a:p>
          <a:p>
            <a:pPr algn="ctr"/>
            <a:r>
              <a:rPr lang="it-IT" sz="1600" dirty="0" smtClean="0"/>
              <a:t>(Ed. stradale)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084168" y="4221088"/>
            <a:ext cx="1620000" cy="1077218"/>
          </a:xfrm>
          <a:prstGeom prst="rect">
            <a:avLst/>
          </a:prstGeom>
          <a:ln cap="rnd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CONOSCE E RISPETTA L’AMBIENTE</a:t>
            </a:r>
          </a:p>
          <a:p>
            <a:pPr algn="ctr"/>
            <a:r>
              <a:rPr lang="it-IT" sz="1600" dirty="0" smtClean="0"/>
              <a:t>(Ed. ambiente)</a:t>
            </a:r>
          </a:p>
        </p:txBody>
      </p:sp>
      <p:cxnSp>
        <p:nvCxnSpPr>
          <p:cNvPr id="11" name="Connettore 2 10"/>
          <p:cNvCxnSpPr/>
          <p:nvPr/>
        </p:nvCxnSpPr>
        <p:spPr>
          <a:xfrm flipH="1">
            <a:off x="3131840" y="2492896"/>
            <a:ext cx="792088" cy="216024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>
            <a:off x="4644008" y="2492896"/>
            <a:ext cx="504056" cy="216024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>
            <a:off x="5292080" y="2492896"/>
            <a:ext cx="1512168" cy="1656184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39552" y="0"/>
            <a:ext cx="815180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AZIONI CONCRETE SUL TERRITORIO</a:t>
            </a:r>
          </a:p>
          <a:p>
            <a:endParaRPr lang="it-IT" sz="2400" dirty="0" smtClean="0"/>
          </a:p>
          <a:p>
            <a:pPr algn="just"/>
            <a:r>
              <a:rPr lang="it-IT" dirty="0" smtClean="0"/>
              <a:t>I bambini della scuola Primaria di Gallarate, all’interno del loro percorso, hanno sperimentato un laboratorio artistico con l’aiuto degli studenti dell’Istituto Superiore G. Falcone di Gallarate.</a:t>
            </a:r>
          </a:p>
          <a:p>
            <a:pPr algn="just"/>
            <a:r>
              <a:rPr lang="it-IT" dirty="0" smtClean="0"/>
              <a:t>Questi ultimi hanno collaborato con i piccoli studenti ai quali è stato richiesto di rappresentare graficamente i momenti più significativi del percorso di Cittadinanza e Costituzione, per elaborare un prodotto finale significativo come testimonianza del percorso affrontato (esempio di verticalità).</a:t>
            </a:r>
          </a:p>
          <a:p>
            <a:endParaRPr lang="it-IT" dirty="0" smtClean="0"/>
          </a:p>
        </p:txBody>
      </p:sp>
      <p:pic>
        <p:nvPicPr>
          <p:cNvPr id="1027" name="Picture 3" descr="C:\Users\Utente\Desktop\IMG_09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429000"/>
            <a:ext cx="3888432" cy="3240360"/>
          </a:xfrm>
          <a:prstGeom prst="rect">
            <a:avLst/>
          </a:prstGeom>
          <a:noFill/>
        </p:spPr>
      </p:pic>
      <p:pic>
        <p:nvPicPr>
          <p:cNvPr id="1028" name="Picture 4" descr="C:\Users\Utente\Desktop\IMG_09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429000"/>
            <a:ext cx="4104456" cy="321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Utente\Desktop\IMG_09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32655"/>
            <a:ext cx="3861048" cy="6134405"/>
          </a:xfrm>
          <a:prstGeom prst="rect">
            <a:avLst/>
          </a:prstGeom>
          <a:noFill/>
        </p:spPr>
      </p:pic>
      <p:pic>
        <p:nvPicPr>
          <p:cNvPr id="3" name="Picture 2" descr="C:\Users\Utente\Desktop\IMG_09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-742900" y="1615108"/>
            <a:ext cx="6093296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C:\Users\Utente\Desktop\Master\DSC023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977680"/>
            <a:ext cx="4067944" cy="2619672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7499176" cy="1628800"/>
          </a:xfrm>
        </p:spPr>
        <p:txBody>
          <a:bodyPr>
            <a:normAutofit fontScale="90000"/>
          </a:bodyPr>
          <a:lstStyle/>
          <a:p>
            <a:r>
              <a:rPr lang="it-IT" sz="2200" b="1" dirty="0" smtClean="0">
                <a:solidFill>
                  <a:schemeClr val="tx1"/>
                </a:solidFill>
              </a:rPr>
              <a:t>La finalità di questo progetto è stata anche l’</a:t>
            </a:r>
            <a:r>
              <a:rPr lang="it-IT" sz="2200" b="1" dirty="0" err="1" smtClean="0">
                <a:solidFill>
                  <a:schemeClr val="tx1"/>
                </a:solidFill>
              </a:rPr>
              <a:t>intergenerazionalità</a:t>
            </a:r>
            <a:r>
              <a:rPr lang="it-IT" sz="2200" b="1" dirty="0" smtClean="0">
                <a:solidFill>
                  <a:schemeClr val="tx1"/>
                </a:solidFill>
              </a:rPr>
              <a:t> del concetto di cittadinanza: è un percorso che si comincia da molto piccoli e si coltiva nel tempo, scoprendone e approfondendone la complessità e l’evoluzione dei diversi aspetti.</a:t>
            </a:r>
            <a:endParaRPr lang="it-IT" sz="2200" b="1" dirty="0">
              <a:solidFill>
                <a:schemeClr val="tx1"/>
              </a:solidFill>
            </a:endParaRPr>
          </a:p>
        </p:txBody>
      </p:sp>
      <p:pic>
        <p:nvPicPr>
          <p:cNvPr id="16386" name="Picture 2" descr="C:\Users\Utente\Desktop\Master\DSC0229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700808"/>
            <a:ext cx="2952328" cy="2164854"/>
          </a:xfrm>
          <a:prstGeom prst="rect">
            <a:avLst/>
          </a:prstGeom>
          <a:noFill/>
        </p:spPr>
      </p:pic>
      <p:pic>
        <p:nvPicPr>
          <p:cNvPr id="16387" name="Picture 3" descr="C:\Users\Utente\Desktop\Master\DSC0229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1700808"/>
            <a:ext cx="1938530" cy="2088231"/>
          </a:xfrm>
          <a:prstGeom prst="rect">
            <a:avLst/>
          </a:prstGeom>
          <a:noFill/>
        </p:spPr>
      </p:pic>
      <p:pic>
        <p:nvPicPr>
          <p:cNvPr id="8" name="Picture 2" descr="C:\Users\Utente\Desktop\Master\DSC023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4005064"/>
            <a:ext cx="2976331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Utente\Pictures\Maga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60648"/>
            <a:ext cx="2376264" cy="2520280"/>
          </a:xfrm>
          <a:prstGeom prst="rect">
            <a:avLst/>
          </a:prstGeom>
          <a:noFill/>
        </p:spPr>
      </p:pic>
      <p:pic>
        <p:nvPicPr>
          <p:cNvPr id="3" name="Picture 2" descr="C:\Users\Utente\Pictures\Maga 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3456384" cy="2592288"/>
          </a:xfrm>
          <a:prstGeom prst="rect">
            <a:avLst/>
          </a:prstGeom>
          <a:noFill/>
        </p:spPr>
      </p:pic>
      <p:pic>
        <p:nvPicPr>
          <p:cNvPr id="4" name="Picture 3" descr="C:\Users\Utente\Pictures\maga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86178" y="260648"/>
            <a:ext cx="2349510" cy="2520280"/>
          </a:xfrm>
          <a:prstGeom prst="rect">
            <a:avLst/>
          </a:prstGeom>
          <a:noFill/>
        </p:spPr>
      </p:pic>
      <p:pic>
        <p:nvPicPr>
          <p:cNvPr id="5" name="Picture 4" descr="C:\Users\Utente\Pictures\maga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140968"/>
            <a:ext cx="8640960" cy="3266982"/>
          </a:xfrm>
          <a:prstGeom prst="rect">
            <a:avLst/>
          </a:prstGeom>
          <a:noFill/>
        </p:spPr>
      </p:pic>
      <p:sp>
        <p:nvSpPr>
          <p:cNvPr id="6" name="CasellaDiTesto 5"/>
          <p:cNvSpPr txBox="1"/>
          <p:nvPr/>
        </p:nvSpPr>
        <p:spPr>
          <a:xfrm>
            <a:off x="323528" y="3717032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200" dirty="0" smtClean="0"/>
              <a:t>La pelle e i suoi colori</a:t>
            </a:r>
            <a:endParaRPr lang="it-IT" sz="72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23528" y="6488668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Collaborazione con </a:t>
            </a:r>
            <a:r>
              <a:rPr lang="it-IT" b="1" dirty="0" smtClean="0"/>
              <a:t>il MAGA </a:t>
            </a:r>
            <a:r>
              <a:rPr lang="it-IT" dirty="0" smtClean="0"/>
              <a:t>MUSEO ARTE MODERNA </a:t>
            </a:r>
            <a:r>
              <a:rPr lang="it-IT" dirty="0" err="1" smtClean="0"/>
              <a:t>DI</a:t>
            </a:r>
            <a:r>
              <a:rPr lang="it-IT" b="1" dirty="0" smtClean="0"/>
              <a:t> </a:t>
            </a:r>
            <a:r>
              <a:rPr lang="it-IT" dirty="0" smtClean="0"/>
              <a:t>GALLARATE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72445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Laboratori di intercultura scuola dell’infanzia</a:t>
            </a:r>
            <a:endParaRPr lang="it-IT" dirty="0"/>
          </a:p>
        </p:txBody>
      </p:sp>
      <p:pic>
        <p:nvPicPr>
          <p:cNvPr id="2050" name="Picture 2" descr="C:\Users\Utente\Desktop\IMG_121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2060848"/>
            <a:ext cx="2520279" cy="4412977"/>
          </a:xfrm>
          <a:prstGeom prst="rect">
            <a:avLst/>
          </a:prstGeom>
          <a:noFill/>
        </p:spPr>
      </p:pic>
      <p:pic>
        <p:nvPicPr>
          <p:cNvPr id="2051" name="Picture 3" descr="C:\Users\Utente\Desktop\IMG_12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060848"/>
            <a:ext cx="2736304" cy="4464496"/>
          </a:xfrm>
          <a:prstGeom prst="rect">
            <a:avLst/>
          </a:prstGeom>
          <a:noFill/>
        </p:spPr>
      </p:pic>
      <p:pic>
        <p:nvPicPr>
          <p:cNvPr id="2052" name="Picture 4" descr="C:\Users\Utente\Desktop\IMG_12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3" y="2060848"/>
            <a:ext cx="2664296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it-IT" dirty="0" smtClean="0"/>
              <a:t>Collaborazione con </a:t>
            </a:r>
            <a:r>
              <a:rPr lang="it-IT" dirty="0" err="1" smtClean="0"/>
              <a:t>emergency</a:t>
            </a:r>
            <a:endParaRPr lang="it-IT" dirty="0"/>
          </a:p>
        </p:txBody>
      </p:sp>
      <p:pic>
        <p:nvPicPr>
          <p:cNvPr id="3074" name="Picture 2" descr="C:\Users\Utente\Desktop\IMG_120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84784"/>
            <a:ext cx="3744416" cy="4989041"/>
          </a:xfrm>
          <a:prstGeom prst="rect">
            <a:avLst/>
          </a:prstGeom>
          <a:noFill/>
        </p:spPr>
      </p:pic>
      <p:pic>
        <p:nvPicPr>
          <p:cNvPr id="7" name="Picture 2" descr="C:\Users\Utente\Pictures\e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484784"/>
            <a:ext cx="3795886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 </a:t>
            </a:r>
            <a:r>
              <a:rPr lang="it-IT" dirty="0" err="1" smtClean="0"/>
              <a:t>ancora………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endParaRPr lang="it-IT" dirty="0" smtClean="0"/>
          </a:p>
          <a:p>
            <a:pPr>
              <a:buFont typeface="Arial" pitchFamily="34" charset="0"/>
              <a:buChar char="•"/>
            </a:pPr>
            <a:endParaRPr lang="it-IT" dirty="0" smtClean="0"/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PEDIBUS: percorsi di educazione al rispetto dell’ambiente e della salute.</a:t>
            </a:r>
          </a:p>
          <a:p>
            <a:pPr>
              <a:buFont typeface="Arial" pitchFamily="34" charset="0"/>
              <a:buChar char="•"/>
            </a:pPr>
            <a:endParaRPr lang="it-IT" dirty="0" smtClean="0"/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CCR: CONSIGLIO COMUNALE DEI RAGAZZI, per incontrare – conoscere – vivere i diritti e doveri nel territorio. </a:t>
            </a:r>
          </a:p>
          <a:p>
            <a:pPr>
              <a:buFont typeface="Arial" pitchFamily="34" charset="0"/>
              <a:buChar char="•"/>
            </a:pPr>
            <a:endParaRPr lang="it-IT" dirty="0" smtClean="0"/>
          </a:p>
          <a:p>
            <a:pPr>
              <a:buFont typeface="Arial" pitchFamily="34" charset="0"/>
              <a:buChar char="•"/>
            </a:pPr>
            <a:endParaRPr lang="it-IT" dirty="0" smtClean="0"/>
          </a:p>
          <a:p>
            <a:pPr>
              <a:buFont typeface="Arial" pitchFamily="34" charset="0"/>
              <a:buChar char="•"/>
            </a:pPr>
            <a:endParaRPr lang="it-IT" dirty="0" smtClean="0"/>
          </a:p>
          <a:p>
            <a:pPr>
              <a:buFont typeface="Arial" pitchFamily="34" charset="0"/>
              <a:buChar char="•"/>
            </a:pPr>
            <a:endParaRPr lang="it-IT" dirty="0" smtClean="0"/>
          </a:p>
          <a:p>
            <a:pPr>
              <a:buFont typeface="Arial" pitchFamily="34" charset="0"/>
              <a:buChar char="•"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tente\Desktop\Master\DSC02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412776"/>
            <a:ext cx="6208512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asellaDiTesto 2"/>
          <p:cNvSpPr txBox="1"/>
          <p:nvPr/>
        </p:nvSpPr>
        <p:spPr>
          <a:xfrm>
            <a:off x="755576" y="260649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/>
              <a:t>CONCLUDENDO…</a:t>
            </a:r>
            <a:endParaRPr lang="it-IT" sz="2400" dirty="0" smtClean="0"/>
          </a:p>
          <a:p>
            <a:pPr algn="ctr"/>
            <a:r>
              <a:rPr lang="it-IT" sz="2400" dirty="0" smtClean="0"/>
              <a:t>CITTADINANZA è CONVIVIALITA’. </a:t>
            </a:r>
          </a:p>
          <a:p>
            <a:pPr algn="ctr"/>
            <a:r>
              <a:rPr lang="it-IT" sz="2400" dirty="0" smtClean="0"/>
              <a:t>IL CIBO UNISCE.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899592" y="2348880"/>
            <a:ext cx="7056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GRAZIE</a:t>
            </a:r>
          </a:p>
          <a:p>
            <a:pPr algn="ctr"/>
            <a:r>
              <a:rPr lang="it-IT" sz="2400" dirty="0" smtClean="0"/>
              <a:t>PER LA VOSTRA ATTENZIONE </a:t>
            </a:r>
          </a:p>
          <a:p>
            <a:pPr algn="ctr"/>
            <a:r>
              <a:rPr lang="it-IT" sz="2400" dirty="0" smtClean="0"/>
              <a:t> </a:t>
            </a:r>
          </a:p>
          <a:p>
            <a:pPr algn="ctr"/>
            <a:r>
              <a:rPr lang="it-IT" sz="2400" dirty="0" smtClean="0"/>
              <a:t>Linda Agostini</a:t>
            </a:r>
            <a:endParaRPr lang="it-IT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400</TotalTime>
  <Words>545</Words>
  <Application>Microsoft Office PowerPoint</Application>
  <PresentationFormat>Presentazione su schermo (4:3)</PresentationFormat>
  <Paragraphs>122</Paragraphs>
  <Slides>20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Oriel</vt:lpstr>
      <vt:lpstr>CITTADINANZA E PARTECIPAZIONE  Scuola dell’infanzia e Scuola primaria   </vt:lpstr>
      <vt:lpstr>CENTRALITA’ DEL BAMBINO </vt:lpstr>
      <vt:lpstr>RUOLO DEL BAMBINO</vt:lpstr>
      <vt:lpstr>Presentazione standard di PowerPoint</vt:lpstr>
      <vt:lpstr>il se’ implica l’altro </vt:lpstr>
      <vt:lpstr>CONTESTO</vt:lpstr>
      <vt:lpstr>ATTIVITA’ CHE FAVORISCONO L’APPRENDIMENTO</vt:lpstr>
      <vt:lpstr>Presentazione standard di PowerPoint</vt:lpstr>
      <vt:lpstr>CITTADINAZA E PARTECIPAZIONE SCUOLA PRIMARIA</vt:lpstr>
      <vt:lpstr>COLLABORA, INTERAGISCE E PARTECIPA ALLA VITA DI GRUPPO</vt:lpstr>
      <vt:lpstr>CONTESTO</vt:lpstr>
      <vt:lpstr>Presentazione standard di PowerPoint</vt:lpstr>
      <vt:lpstr>Presentazione standard di PowerPoint</vt:lpstr>
      <vt:lpstr>La finalità di questo progetto è stata anche l’intergenerazionalità del concetto di cittadinanza: è un percorso che si comincia da molto piccoli e si coltiva nel tempo, scoprendone e approfondendone la complessità e l’evoluzione dei diversi aspetti.</vt:lpstr>
      <vt:lpstr>Presentazione standard di PowerPoint</vt:lpstr>
      <vt:lpstr>Laboratori di intercultura scuola dell’infanzia</vt:lpstr>
      <vt:lpstr>Collaborazione con emergency</vt:lpstr>
      <vt:lpstr>e ancora………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CITTADINANZA Scuola dell’infanzia e Scuola primaria</dc:title>
  <dc:creator>Utente</dc:creator>
  <cp:lastModifiedBy>postazione19</cp:lastModifiedBy>
  <cp:revision>95</cp:revision>
  <dcterms:created xsi:type="dcterms:W3CDTF">2015-10-03T13:31:31Z</dcterms:created>
  <dcterms:modified xsi:type="dcterms:W3CDTF">2015-10-14T07:52:43Z</dcterms:modified>
</cp:coreProperties>
</file>