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sldIdLst>
    <p:sldId id="271" r:id="rId2"/>
    <p:sldId id="272" r:id="rId3"/>
    <p:sldId id="259" r:id="rId4"/>
    <p:sldId id="260" r:id="rId5"/>
    <p:sldId id="265" r:id="rId6"/>
    <p:sldId id="264" r:id="rId7"/>
    <p:sldId id="261" r:id="rId8"/>
    <p:sldId id="263" r:id="rId9"/>
    <p:sldId id="274" r:id="rId10"/>
    <p:sldId id="266" r:id="rId11"/>
    <p:sldId id="270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D69DA-89B4-4DF0-923B-8B67511C0D52}" type="datetimeFigureOut">
              <a:rPr lang="it-IT" smtClean="0"/>
              <a:pPr/>
              <a:t>13/10/2015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DCA7943-C218-4F9B-B55F-EF54E02DDB0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725478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D69DA-89B4-4DF0-923B-8B67511C0D52}" type="datetimeFigureOut">
              <a:rPr lang="it-IT" smtClean="0"/>
              <a:pPr/>
              <a:t>13/10/2015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7943-C218-4F9B-B55F-EF54E02DDB0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640069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D69DA-89B4-4DF0-923B-8B67511C0D52}" type="datetimeFigureOut">
              <a:rPr lang="it-IT" smtClean="0"/>
              <a:pPr/>
              <a:t>13/10/2015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DCA7943-C218-4F9B-B55F-EF54E02DDB0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195638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D69DA-89B4-4DF0-923B-8B67511C0D52}" type="datetimeFigureOut">
              <a:rPr lang="it-IT" smtClean="0"/>
              <a:pPr/>
              <a:t>13/10/2015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DCA7943-C218-4F9B-B55F-EF54E02DDB0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821342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D69DA-89B4-4DF0-923B-8B67511C0D52}" type="datetimeFigureOut">
              <a:rPr lang="it-IT" smtClean="0"/>
              <a:pPr/>
              <a:t>13/10/2015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DCA7943-C218-4F9B-B55F-EF54E02DDB0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468463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D69DA-89B4-4DF0-923B-8B67511C0D52}" type="datetimeFigureOut">
              <a:rPr lang="it-IT" smtClean="0"/>
              <a:pPr/>
              <a:t>13/10/2015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7943-C218-4F9B-B55F-EF54E02DDB0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870314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D69DA-89B4-4DF0-923B-8B67511C0D52}" type="datetimeFigureOut">
              <a:rPr lang="it-IT" smtClean="0"/>
              <a:pPr/>
              <a:t>13/10/2015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7943-C218-4F9B-B55F-EF54E02DDB0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091925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D69DA-89B4-4DF0-923B-8B67511C0D52}" type="datetimeFigureOut">
              <a:rPr lang="it-IT" smtClean="0"/>
              <a:pPr/>
              <a:t>13/10/2015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7943-C218-4F9B-B55F-EF54E02DDB0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188714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D69DA-89B4-4DF0-923B-8B67511C0D52}" type="datetimeFigureOut">
              <a:rPr lang="it-IT" smtClean="0"/>
              <a:pPr/>
              <a:t>13/10/2015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DCA7943-C218-4F9B-B55F-EF54E02DDB0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487744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05848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D69DA-89B4-4DF0-923B-8B67511C0D52}" type="datetimeFigureOut">
              <a:rPr lang="it-IT" smtClean="0"/>
              <a:pPr/>
              <a:t>13/10/2015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DCA7943-C218-4F9B-B55F-EF54E02DDB05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854094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D69DA-89B4-4DF0-923B-8B67511C0D52}" type="datetimeFigureOut">
              <a:rPr lang="it-IT" smtClean="0"/>
              <a:pPr/>
              <a:t>13/10/2015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DCA7943-C218-4F9B-B55F-EF54E02DDB0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9385277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D69DA-89B4-4DF0-923B-8B67511C0D52}" type="datetimeFigureOut">
              <a:rPr lang="it-IT" smtClean="0"/>
              <a:pPr/>
              <a:t>13/10/2015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DCA7943-C218-4F9B-B55F-EF54E02DDB05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122277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D69DA-89B4-4DF0-923B-8B67511C0D52}" type="datetimeFigureOut">
              <a:rPr lang="it-IT" smtClean="0"/>
              <a:pPr/>
              <a:t>13/10/2015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DCA7943-C218-4F9B-B55F-EF54E02DDB0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320090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D69DA-89B4-4DF0-923B-8B67511C0D52}" type="datetimeFigureOut">
              <a:rPr lang="it-IT" smtClean="0"/>
              <a:pPr/>
              <a:t>13/10/2015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7943-C218-4F9B-B55F-EF54E02DDB0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2005447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D69DA-89B4-4DF0-923B-8B67511C0D52}" type="datetimeFigureOut">
              <a:rPr lang="it-IT" smtClean="0"/>
              <a:pPr/>
              <a:t>13/10/2015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A7943-C218-4F9B-B55F-EF54E02DDB0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9472282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97067084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BD69DA-89B4-4DF0-923B-8B67511C0D52}" type="datetimeFigureOut">
              <a:rPr lang="it-IT" smtClean="0"/>
              <a:pPr/>
              <a:t>13/10/2015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DCA7943-C218-4F9B-B55F-EF54E02DDB0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418677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89213" y="1571222"/>
            <a:ext cx="7057064" cy="2155417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589213" y="4354046"/>
            <a:ext cx="7623734" cy="320985"/>
          </a:xfrm>
        </p:spPr>
        <p:txBody>
          <a:bodyPr>
            <a:normAutofit fontScale="92500" lnSpcReduction="20000"/>
          </a:bodyPr>
          <a:lstStyle/>
          <a:p>
            <a:endParaRPr lang="it-IT"/>
          </a:p>
        </p:txBody>
      </p:sp>
      <p:pic>
        <p:nvPicPr>
          <p:cNvPr id="4" name="LOGO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829080" y="1439947"/>
            <a:ext cx="9144000" cy="457338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="" xmlns:p14="http://schemas.microsoft.com/office/powerpoint/2010/main" val="32355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2559844" y="1658689"/>
            <a:ext cx="7358063" cy="2321719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25" dirty="0" err="1"/>
              <a:t>Insegnare</a:t>
            </a:r>
            <a:r>
              <a:rPr sz="5625" dirty="0"/>
              <a:t> la </a:t>
            </a:r>
            <a:r>
              <a:rPr sz="5625" dirty="0" err="1"/>
              <a:t>democrazia</a:t>
            </a:r>
            <a:r>
              <a:rPr sz="5625" dirty="0"/>
              <a:t> </a:t>
            </a:r>
            <a:r>
              <a:rPr sz="5625" dirty="0" err="1"/>
              <a:t>si</a:t>
            </a:r>
            <a:r>
              <a:rPr sz="5625" dirty="0"/>
              <a:t> </a:t>
            </a:r>
            <a:r>
              <a:rPr sz="5625" dirty="0" err="1"/>
              <a:t>può</a:t>
            </a:r>
            <a:r>
              <a:rPr sz="5625" dirty="0"/>
              <a:t>?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2497336" y="4777383"/>
            <a:ext cx="7358063" cy="794742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/>
              <a:t>incontri per docenti organizzati da AsR</a:t>
            </a:r>
          </a:p>
        </p:txBody>
      </p:sp>
      <p:sp>
        <p:nvSpPr>
          <p:cNvPr id="33" name="Shape 33"/>
          <p:cNvSpPr/>
          <p:nvPr/>
        </p:nvSpPr>
        <p:spPr>
          <a:xfrm>
            <a:off x="5760869" y="402316"/>
            <a:ext cx="72200" cy="266933"/>
          </a:xfrm>
          <a:prstGeom prst="rect">
            <a:avLst/>
          </a:prstGeom>
          <a:ln w="12700">
            <a:miter lim="400000"/>
          </a:ln>
        </p:spPr>
        <p:txBody>
          <a:bodyPr wrap="none" lIns="35719" tIns="35719" rIns="35719" bIns="35719" anchor="ctr">
            <a:spAutoFit/>
          </a:bodyPr>
          <a:lstStyle/>
          <a:p>
            <a:pPr lvl="0"/>
            <a:endParaRPr sz="1266"/>
          </a:p>
        </p:txBody>
      </p:sp>
    </p:spTree>
    <p:extLst>
      <p:ext uri="{BB962C8B-B14F-4D97-AF65-F5344CB8AC3E}">
        <p14:creationId xmlns="" xmlns:p14="http://schemas.microsoft.com/office/powerpoint/2010/main" val="7714870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G_9430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990818" y="307845"/>
            <a:ext cx="2972497" cy="2876568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hape 38"/>
          <p:cNvSpPr/>
          <p:nvPr/>
        </p:nvSpPr>
        <p:spPr>
          <a:xfrm>
            <a:off x="5071482" y="357446"/>
            <a:ext cx="4996134" cy="2777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lvl="0" algn="just">
              <a:defRPr sz="1800"/>
            </a:pPr>
            <a:r>
              <a:rPr sz="1758" b="1" dirty="0">
                <a:latin typeface="Helvetica"/>
                <a:ea typeface="Helvetica"/>
                <a:cs typeface="Helvetica"/>
                <a:sym typeface="Helvetica"/>
              </a:rPr>
              <a:t>Un </a:t>
            </a:r>
            <a:r>
              <a:rPr sz="1758" b="1" dirty="0" err="1">
                <a:latin typeface="Helvetica"/>
                <a:ea typeface="Helvetica"/>
                <a:cs typeface="Helvetica"/>
                <a:sym typeface="Helvetica"/>
              </a:rPr>
              <a:t>turista</a:t>
            </a:r>
            <a:r>
              <a:rPr sz="1758" b="1" dirty="0">
                <a:latin typeface="Helvetica"/>
                <a:ea typeface="Helvetica"/>
                <a:cs typeface="Helvetica"/>
                <a:sym typeface="Helvetica"/>
              </a:rPr>
              <a:t>, </a:t>
            </a:r>
            <a:r>
              <a:rPr sz="1758" b="1" dirty="0" err="1">
                <a:latin typeface="Helvetica"/>
                <a:ea typeface="Helvetica"/>
                <a:cs typeface="Helvetica"/>
                <a:sym typeface="Helvetica"/>
              </a:rPr>
              <a:t>giunto</a:t>
            </a:r>
            <a:r>
              <a:rPr sz="1758" b="1" dirty="0">
                <a:latin typeface="Helvetica"/>
                <a:ea typeface="Helvetica"/>
                <a:cs typeface="Helvetica"/>
                <a:sym typeface="Helvetica"/>
              </a:rPr>
              <a:t> da </a:t>
            </a:r>
            <a:r>
              <a:rPr sz="1758" b="1" dirty="0" err="1">
                <a:latin typeface="Helvetica"/>
                <a:ea typeface="Helvetica"/>
                <a:cs typeface="Helvetica"/>
                <a:sym typeface="Helvetica"/>
              </a:rPr>
              <a:t>poco</a:t>
            </a:r>
            <a:r>
              <a:rPr sz="1758" b="1" dirty="0">
                <a:latin typeface="Helvetica"/>
                <a:ea typeface="Helvetica"/>
                <a:cs typeface="Helvetica"/>
                <a:sym typeface="Helvetica"/>
              </a:rPr>
              <a:t> in </a:t>
            </a:r>
            <a:r>
              <a:rPr sz="1758" b="1" dirty="0" err="1">
                <a:latin typeface="Helvetica"/>
                <a:ea typeface="Helvetica"/>
                <a:cs typeface="Helvetica"/>
                <a:sym typeface="Helvetica"/>
              </a:rPr>
              <a:t>una</a:t>
            </a:r>
            <a:r>
              <a:rPr sz="1758" b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1758" b="1" dirty="0" err="1">
                <a:latin typeface="Helvetica"/>
                <a:ea typeface="Helvetica"/>
                <a:cs typeface="Helvetica"/>
                <a:sym typeface="Helvetica"/>
              </a:rPr>
              <a:t>sconosciuta</a:t>
            </a:r>
            <a:r>
              <a:rPr sz="1758" b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1758" b="1" dirty="0" err="1">
                <a:latin typeface="Helvetica"/>
                <a:ea typeface="Helvetica"/>
                <a:cs typeface="Helvetica"/>
                <a:sym typeface="Helvetica"/>
              </a:rPr>
              <a:t>cittadina</a:t>
            </a:r>
            <a:r>
              <a:rPr sz="1758" b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1758" b="1" dirty="0" err="1">
                <a:latin typeface="Helvetica"/>
                <a:ea typeface="Helvetica"/>
                <a:cs typeface="Helvetica"/>
                <a:sym typeface="Helvetica"/>
              </a:rPr>
              <a:t>dell’India</a:t>
            </a:r>
            <a:r>
              <a:rPr sz="1758" b="1" dirty="0">
                <a:latin typeface="Helvetica"/>
                <a:ea typeface="Helvetica"/>
                <a:cs typeface="Helvetica"/>
                <a:sym typeface="Helvetica"/>
              </a:rPr>
              <a:t>, </a:t>
            </a:r>
            <a:r>
              <a:rPr sz="1758" b="1" dirty="0" err="1">
                <a:latin typeface="Helvetica"/>
                <a:ea typeface="Helvetica"/>
                <a:cs typeface="Helvetica"/>
                <a:sym typeface="Helvetica"/>
              </a:rPr>
              <a:t>vede</a:t>
            </a:r>
            <a:r>
              <a:rPr sz="1758" b="1" dirty="0">
                <a:latin typeface="Helvetica"/>
                <a:ea typeface="Helvetica"/>
                <a:cs typeface="Helvetica"/>
                <a:sym typeface="Helvetica"/>
              </a:rPr>
              <a:t> un </a:t>
            </a:r>
            <a:r>
              <a:rPr sz="1758" b="1" dirty="0" err="1">
                <a:latin typeface="Helvetica"/>
                <a:ea typeface="Helvetica"/>
                <a:cs typeface="Helvetica"/>
                <a:sym typeface="Helvetica"/>
              </a:rPr>
              <a:t>vecchio</a:t>
            </a:r>
            <a:r>
              <a:rPr sz="1758" b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1758" b="1" dirty="0" err="1">
                <a:latin typeface="Helvetica"/>
                <a:ea typeface="Helvetica"/>
                <a:cs typeface="Helvetica"/>
                <a:sym typeface="Helvetica"/>
              </a:rPr>
              <a:t>vicino</a:t>
            </a:r>
            <a:r>
              <a:rPr sz="1758" b="1" dirty="0">
                <a:latin typeface="Helvetica"/>
                <a:ea typeface="Helvetica"/>
                <a:cs typeface="Helvetica"/>
                <a:sym typeface="Helvetica"/>
              </a:rPr>
              <a:t> a un </a:t>
            </a:r>
            <a:r>
              <a:rPr sz="1758" b="1" dirty="0" err="1" smtClean="0">
                <a:latin typeface="Helvetica"/>
                <a:ea typeface="Helvetica"/>
                <a:cs typeface="Helvetica"/>
                <a:sym typeface="Helvetica"/>
              </a:rPr>
              <a:t>tempio</a:t>
            </a:r>
            <a:r>
              <a:rPr lang="it-IT" sz="1758" b="1" dirty="0" smtClean="0">
                <a:latin typeface="Helvetica"/>
                <a:ea typeface="Helvetica"/>
                <a:cs typeface="Helvetica"/>
                <a:sym typeface="Helvetica"/>
              </a:rPr>
              <a:t>,</a:t>
            </a:r>
            <a:r>
              <a:rPr sz="1758" b="1" dirty="0" smtClean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1758" b="1" dirty="0" err="1">
                <a:latin typeface="Helvetica"/>
                <a:ea typeface="Helvetica"/>
                <a:cs typeface="Helvetica"/>
                <a:sym typeface="Helvetica"/>
              </a:rPr>
              <a:t>gli</a:t>
            </a:r>
            <a:r>
              <a:rPr sz="1758" b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1758" b="1" dirty="0" err="1">
                <a:latin typeface="Helvetica"/>
                <a:ea typeface="Helvetica"/>
                <a:cs typeface="Helvetica"/>
                <a:sym typeface="Helvetica"/>
              </a:rPr>
              <a:t>si</a:t>
            </a:r>
            <a:r>
              <a:rPr sz="1758" b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1758" b="1" dirty="0" err="1">
                <a:latin typeface="Helvetica"/>
                <a:ea typeface="Helvetica"/>
                <a:cs typeface="Helvetica"/>
                <a:sym typeface="Helvetica"/>
              </a:rPr>
              <a:t>avvicina</a:t>
            </a:r>
            <a:r>
              <a:rPr sz="1758" b="1" dirty="0">
                <a:latin typeface="Helvetica"/>
                <a:ea typeface="Helvetica"/>
                <a:cs typeface="Helvetica"/>
                <a:sym typeface="Helvetica"/>
              </a:rPr>
              <a:t> e </a:t>
            </a:r>
            <a:r>
              <a:rPr sz="1758" b="1" dirty="0" err="1">
                <a:latin typeface="Helvetica"/>
                <a:ea typeface="Helvetica"/>
                <a:cs typeface="Helvetica"/>
                <a:sym typeface="Helvetica"/>
              </a:rPr>
              <a:t>gli</a:t>
            </a:r>
            <a:r>
              <a:rPr sz="1758" b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1758" b="1" dirty="0" err="1">
                <a:latin typeface="Helvetica"/>
                <a:ea typeface="Helvetica"/>
                <a:cs typeface="Helvetica"/>
                <a:sym typeface="Helvetica"/>
              </a:rPr>
              <a:t>chiede</a:t>
            </a:r>
            <a:r>
              <a:rPr sz="1758" b="1" dirty="0">
                <a:latin typeface="Helvetica"/>
                <a:ea typeface="Helvetica"/>
                <a:cs typeface="Helvetica"/>
                <a:sym typeface="Helvetica"/>
              </a:rPr>
              <a:t>:</a:t>
            </a:r>
          </a:p>
          <a:p>
            <a:pPr lvl="0" algn="just">
              <a:defRPr sz="1800"/>
            </a:pPr>
            <a:r>
              <a:rPr sz="1758" b="1" i="1" dirty="0">
                <a:latin typeface="Helvetica"/>
                <a:ea typeface="Helvetica"/>
                <a:cs typeface="Helvetica"/>
                <a:sym typeface="Helvetica"/>
              </a:rPr>
              <a:t>“Signore mi </a:t>
            </a:r>
            <a:r>
              <a:rPr sz="1758" b="1" i="1" dirty="0" err="1">
                <a:latin typeface="Helvetica"/>
                <a:ea typeface="Helvetica"/>
                <a:cs typeface="Helvetica"/>
                <a:sym typeface="Helvetica"/>
              </a:rPr>
              <a:t>scusi</a:t>
            </a:r>
            <a:r>
              <a:rPr sz="1758" b="1" i="1" dirty="0">
                <a:latin typeface="Helvetica"/>
                <a:ea typeface="Helvetica"/>
                <a:cs typeface="Helvetica"/>
                <a:sym typeface="Helvetica"/>
              </a:rPr>
              <a:t>, mi </a:t>
            </a:r>
            <a:r>
              <a:rPr sz="1758" b="1" i="1" dirty="0" err="1">
                <a:latin typeface="Helvetica"/>
                <a:ea typeface="Helvetica"/>
                <a:cs typeface="Helvetica"/>
                <a:sym typeface="Helvetica"/>
              </a:rPr>
              <a:t>potrebbe</a:t>
            </a:r>
            <a:r>
              <a:rPr sz="1758" b="1" i="1" dirty="0">
                <a:latin typeface="Helvetica"/>
                <a:ea typeface="Helvetica"/>
                <a:cs typeface="Helvetica"/>
                <a:sym typeface="Helvetica"/>
              </a:rPr>
              <a:t> dire, per </a:t>
            </a:r>
            <a:r>
              <a:rPr sz="1758" b="1" i="1" dirty="0" err="1" smtClean="0">
                <a:latin typeface="Helvetica"/>
                <a:ea typeface="Helvetica"/>
                <a:cs typeface="Helvetica"/>
                <a:sym typeface="Helvetica"/>
              </a:rPr>
              <a:t>favore</a:t>
            </a:r>
            <a:r>
              <a:rPr lang="it-IT" sz="1758" b="1" i="1" dirty="0" smtClean="0">
                <a:latin typeface="Helvetica"/>
                <a:ea typeface="Helvetica"/>
                <a:cs typeface="Helvetica"/>
                <a:sym typeface="Helvetica"/>
              </a:rPr>
              <a:t>,</a:t>
            </a:r>
            <a:r>
              <a:rPr sz="1758" b="1" i="1" dirty="0" smtClean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1758" b="1" i="1" dirty="0" err="1">
                <a:latin typeface="Helvetica"/>
                <a:ea typeface="Helvetica"/>
                <a:cs typeface="Helvetica"/>
                <a:sym typeface="Helvetica"/>
              </a:rPr>
              <a:t>quali</a:t>
            </a:r>
            <a:r>
              <a:rPr sz="1758" b="1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1758" b="1" i="1" dirty="0" err="1">
                <a:latin typeface="Helvetica"/>
                <a:ea typeface="Helvetica"/>
                <a:cs typeface="Helvetica"/>
                <a:sym typeface="Helvetica"/>
              </a:rPr>
              <a:t>grandi</a:t>
            </a:r>
            <a:r>
              <a:rPr sz="1758" b="1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1758" b="1" i="1" dirty="0" err="1">
                <a:latin typeface="Helvetica"/>
                <a:ea typeface="Helvetica"/>
                <a:cs typeface="Helvetica"/>
                <a:sym typeface="Helvetica"/>
              </a:rPr>
              <a:t>uomini</a:t>
            </a:r>
            <a:r>
              <a:rPr sz="1758" b="1" i="1" dirty="0">
                <a:latin typeface="Helvetica"/>
                <a:ea typeface="Helvetica"/>
                <a:cs typeface="Helvetica"/>
                <a:sym typeface="Helvetica"/>
              </a:rPr>
              <a:t> o </a:t>
            </a:r>
            <a:r>
              <a:rPr sz="1758" b="1" i="1" dirty="0" err="1">
                <a:latin typeface="Helvetica"/>
                <a:ea typeface="Helvetica"/>
                <a:cs typeface="Helvetica"/>
                <a:sym typeface="Helvetica"/>
              </a:rPr>
              <a:t>donne</a:t>
            </a:r>
            <a:r>
              <a:rPr sz="1758" b="1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1758" b="1" i="1" dirty="0" err="1">
                <a:latin typeface="Helvetica"/>
                <a:ea typeface="Helvetica"/>
                <a:cs typeface="Helvetica"/>
                <a:sym typeface="Helvetica"/>
              </a:rPr>
              <a:t>sono</a:t>
            </a:r>
            <a:r>
              <a:rPr sz="1758" b="1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1758" b="1" i="1" dirty="0" err="1">
                <a:latin typeface="Helvetica"/>
                <a:ea typeface="Helvetica"/>
                <a:cs typeface="Helvetica"/>
                <a:sym typeface="Helvetica"/>
              </a:rPr>
              <a:t>nate</a:t>
            </a:r>
            <a:r>
              <a:rPr sz="1758" b="1" i="1" dirty="0">
                <a:latin typeface="Helvetica"/>
                <a:ea typeface="Helvetica"/>
                <a:cs typeface="Helvetica"/>
                <a:sym typeface="Helvetica"/>
              </a:rPr>
              <a:t> in </a:t>
            </a:r>
            <a:r>
              <a:rPr sz="1758" b="1" i="1" dirty="0" err="1">
                <a:latin typeface="Helvetica"/>
                <a:ea typeface="Helvetica"/>
                <a:cs typeface="Helvetica"/>
                <a:sym typeface="Helvetica"/>
              </a:rPr>
              <a:t>questa</a:t>
            </a:r>
            <a:r>
              <a:rPr sz="1758" b="1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1758" b="1" i="1" dirty="0" err="1">
                <a:latin typeface="Helvetica"/>
                <a:ea typeface="Helvetica"/>
                <a:cs typeface="Helvetica"/>
                <a:sym typeface="Helvetica"/>
              </a:rPr>
              <a:t>città</a:t>
            </a:r>
            <a:r>
              <a:rPr sz="1758" b="1" i="1" dirty="0">
                <a:latin typeface="Helvetica"/>
                <a:ea typeface="Helvetica"/>
                <a:cs typeface="Helvetica"/>
                <a:sym typeface="Helvetica"/>
              </a:rPr>
              <a:t>?</a:t>
            </a:r>
          </a:p>
          <a:p>
            <a:pPr lvl="0" algn="just">
              <a:defRPr sz="1800"/>
            </a:pPr>
            <a:r>
              <a:rPr sz="1758" b="1" i="1" dirty="0" err="1">
                <a:latin typeface="Helvetica"/>
                <a:ea typeface="Helvetica"/>
                <a:cs typeface="Helvetica"/>
                <a:sym typeface="Helvetica"/>
              </a:rPr>
              <a:t>L’anziano</a:t>
            </a:r>
            <a:r>
              <a:rPr sz="1758" b="1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1758" b="1" i="1" dirty="0" err="1">
                <a:latin typeface="Helvetica"/>
                <a:ea typeface="Helvetica"/>
                <a:cs typeface="Helvetica"/>
                <a:sym typeface="Helvetica"/>
              </a:rPr>
              <a:t>gli</a:t>
            </a:r>
            <a:r>
              <a:rPr sz="1758" b="1" i="1" dirty="0">
                <a:latin typeface="Helvetica"/>
                <a:ea typeface="Helvetica"/>
                <a:cs typeface="Helvetica"/>
                <a:sym typeface="Helvetica"/>
              </a:rPr>
              <a:t> fa un largo </a:t>
            </a:r>
            <a:r>
              <a:rPr sz="1758" b="1" i="1" dirty="0" err="1">
                <a:latin typeface="Helvetica"/>
                <a:ea typeface="Helvetica"/>
                <a:cs typeface="Helvetica"/>
                <a:sym typeface="Helvetica"/>
              </a:rPr>
              <a:t>sorriso</a:t>
            </a:r>
            <a:r>
              <a:rPr sz="1758" b="1" i="1" dirty="0">
                <a:latin typeface="Helvetica"/>
                <a:ea typeface="Helvetica"/>
                <a:cs typeface="Helvetica"/>
                <a:sym typeface="Helvetica"/>
              </a:rPr>
              <a:t> e </a:t>
            </a:r>
            <a:r>
              <a:rPr sz="1758" b="1" i="1" dirty="0" err="1">
                <a:latin typeface="Helvetica"/>
                <a:ea typeface="Helvetica"/>
                <a:cs typeface="Helvetica"/>
                <a:sym typeface="Helvetica"/>
              </a:rPr>
              <a:t>gli</a:t>
            </a:r>
            <a:r>
              <a:rPr sz="1758" b="1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1758" b="1" i="1" dirty="0" err="1">
                <a:latin typeface="Helvetica"/>
                <a:ea typeface="Helvetica"/>
                <a:cs typeface="Helvetica"/>
                <a:sym typeface="Helvetica"/>
              </a:rPr>
              <a:t>risponde</a:t>
            </a:r>
            <a:r>
              <a:rPr sz="1758" b="1" i="1" dirty="0">
                <a:latin typeface="Helvetica"/>
                <a:ea typeface="Helvetica"/>
                <a:cs typeface="Helvetica"/>
                <a:sym typeface="Helvetica"/>
              </a:rPr>
              <a:t>:</a:t>
            </a:r>
          </a:p>
          <a:p>
            <a:pPr lvl="0" algn="just">
              <a:defRPr sz="1800"/>
            </a:pPr>
            <a:r>
              <a:rPr sz="1758" b="1" i="1" dirty="0">
                <a:latin typeface="Helvetica"/>
                <a:ea typeface="Helvetica"/>
                <a:cs typeface="Helvetica"/>
                <a:sym typeface="Helvetica"/>
              </a:rPr>
              <a:t>“Non credo </a:t>
            </a:r>
            <a:r>
              <a:rPr sz="1758" b="1" i="1" dirty="0" err="1">
                <a:latin typeface="Helvetica"/>
                <a:ea typeface="Helvetica"/>
                <a:cs typeface="Helvetica"/>
                <a:sym typeface="Helvetica"/>
              </a:rPr>
              <a:t>che</a:t>
            </a:r>
            <a:r>
              <a:rPr sz="1758" b="1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1758" b="1" i="1" dirty="0" err="1">
                <a:latin typeface="Helvetica"/>
                <a:ea typeface="Helvetica"/>
                <a:cs typeface="Helvetica"/>
                <a:sym typeface="Helvetica"/>
              </a:rPr>
              <a:t>nessun</a:t>
            </a:r>
            <a:r>
              <a:rPr sz="1758" b="1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1758" b="1" i="1" dirty="0" err="1">
                <a:latin typeface="Helvetica"/>
                <a:ea typeface="Helvetica"/>
                <a:cs typeface="Helvetica"/>
                <a:sym typeface="Helvetica"/>
              </a:rPr>
              <a:t>grande</a:t>
            </a:r>
            <a:r>
              <a:rPr sz="1758" b="1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1758" b="1" i="1" dirty="0" err="1">
                <a:latin typeface="Helvetica"/>
                <a:ea typeface="Helvetica"/>
                <a:cs typeface="Helvetica"/>
                <a:sym typeface="Helvetica"/>
              </a:rPr>
              <a:t>uomo</a:t>
            </a:r>
            <a:r>
              <a:rPr sz="1758" b="1" i="1" dirty="0">
                <a:latin typeface="Helvetica"/>
                <a:ea typeface="Helvetica"/>
                <a:cs typeface="Helvetica"/>
                <a:sym typeface="Helvetica"/>
              </a:rPr>
              <a:t> o donna </a:t>
            </a:r>
            <a:r>
              <a:rPr sz="1758" b="1" i="1" dirty="0" err="1">
                <a:latin typeface="Helvetica"/>
                <a:ea typeface="Helvetica"/>
                <a:cs typeface="Helvetica"/>
                <a:sym typeface="Helvetica"/>
              </a:rPr>
              <a:t>sia</a:t>
            </a:r>
            <a:r>
              <a:rPr sz="1758" b="1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1758" b="1" i="1" dirty="0" err="1">
                <a:latin typeface="Helvetica"/>
                <a:ea typeface="Helvetica"/>
                <a:cs typeface="Helvetica"/>
                <a:sym typeface="Helvetica"/>
              </a:rPr>
              <a:t>nato</a:t>
            </a:r>
            <a:r>
              <a:rPr sz="1758" b="1" i="1" dirty="0">
                <a:latin typeface="Helvetica"/>
                <a:ea typeface="Helvetica"/>
                <a:cs typeface="Helvetica"/>
                <a:sym typeface="Helvetica"/>
              </a:rPr>
              <a:t> qui;  qui </a:t>
            </a:r>
            <a:r>
              <a:rPr sz="1758" b="1" i="1" dirty="0" err="1">
                <a:latin typeface="Helvetica"/>
                <a:ea typeface="Helvetica"/>
                <a:cs typeface="Helvetica"/>
                <a:sym typeface="Helvetica"/>
              </a:rPr>
              <a:t>nascono</a:t>
            </a:r>
            <a:r>
              <a:rPr sz="1758" b="1" i="1" dirty="0">
                <a:latin typeface="Helvetica"/>
                <a:ea typeface="Helvetica"/>
                <a:cs typeface="Helvetica"/>
                <a:sym typeface="Helvetica"/>
              </a:rPr>
              <a:t> solo bambini”</a:t>
            </a:r>
          </a:p>
        </p:txBody>
      </p:sp>
      <p:sp>
        <p:nvSpPr>
          <p:cNvPr id="39" name="Shape 39"/>
          <p:cNvSpPr/>
          <p:nvPr/>
        </p:nvSpPr>
        <p:spPr>
          <a:xfrm>
            <a:off x="2851377" y="3722221"/>
            <a:ext cx="6859250" cy="23441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/>
            </a:pPr>
            <a:r>
              <a:rPr sz="2109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Tutti</a:t>
            </a:r>
            <a:r>
              <a:rPr sz="2109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109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nasciamo</a:t>
            </a:r>
            <a:r>
              <a:rPr sz="2109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come bambini </a:t>
            </a:r>
          </a:p>
          <a:p>
            <a:pPr lvl="0">
              <a:defRPr sz="1800"/>
            </a:pPr>
            <a:endParaRPr sz="2109" b="1" dirty="0">
              <a:solidFill>
                <a:srgbClr val="C82506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/>
            </a:pPr>
            <a:r>
              <a:rPr sz="2109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Nostra è la </a:t>
            </a:r>
            <a:r>
              <a:rPr sz="2109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scelta</a:t>
            </a:r>
            <a:r>
              <a:rPr sz="2109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se </a:t>
            </a:r>
            <a:r>
              <a:rPr sz="2109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diventare</a:t>
            </a:r>
            <a:r>
              <a:rPr sz="2109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“</a:t>
            </a:r>
            <a:r>
              <a:rPr sz="2109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grandi</a:t>
            </a:r>
            <a:r>
              <a:rPr sz="2109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” </a:t>
            </a:r>
            <a:r>
              <a:rPr sz="2109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esseri</a:t>
            </a:r>
            <a:r>
              <a:rPr sz="2109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109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umani</a:t>
            </a:r>
            <a:endParaRPr sz="2109" b="1" dirty="0">
              <a:solidFill>
                <a:srgbClr val="C82506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/>
            </a:pPr>
            <a:endParaRPr sz="2109" b="1" dirty="0">
              <a:solidFill>
                <a:srgbClr val="C82506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/>
            </a:pPr>
            <a:r>
              <a:rPr sz="2109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che</a:t>
            </a:r>
            <a:r>
              <a:rPr sz="2109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109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aiutino</a:t>
            </a:r>
            <a:r>
              <a:rPr sz="2109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109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gli</a:t>
            </a:r>
            <a:r>
              <a:rPr sz="2109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109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altri</a:t>
            </a:r>
            <a:r>
              <a:rPr sz="2109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ad </a:t>
            </a:r>
            <a:r>
              <a:rPr sz="2109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esserlo</a:t>
            </a:r>
            <a:r>
              <a:rPr sz="2109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.</a:t>
            </a:r>
          </a:p>
          <a:p>
            <a:pPr lvl="0">
              <a:defRPr sz="1800"/>
            </a:pPr>
            <a:endParaRPr sz="2109" b="1" dirty="0">
              <a:solidFill>
                <a:srgbClr val="C82506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/>
            </a:pPr>
            <a:r>
              <a:rPr sz="2109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È </a:t>
            </a:r>
            <a:r>
              <a:rPr sz="2109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quello</a:t>
            </a:r>
            <a:r>
              <a:rPr sz="2109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109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che</a:t>
            </a:r>
            <a:r>
              <a:rPr sz="2109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109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avete</a:t>
            </a:r>
            <a:r>
              <a:rPr sz="2109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109" b="1" dirty="0" err="1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scelto</a:t>
            </a:r>
            <a:r>
              <a:rPr sz="2109" b="1" dirty="0">
                <a:solidFill>
                  <a:srgbClr val="C82506"/>
                </a:solidFill>
                <a:latin typeface="Helvetica"/>
                <a:ea typeface="Helvetica"/>
                <a:cs typeface="Helvetica"/>
                <a:sym typeface="Helvetica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8384123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/>
        </p:nvSpPr>
        <p:spPr>
          <a:xfrm>
            <a:off x="3460050" y="358559"/>
            <a:ext cx="5255221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/>
            </a:pPr>
            <a:r>
              <a:rPr sz="2531" dirty="0"/>
              <a:t>INSEGNAMENTO E DEMOCRAZIA</a:t>
            </a:r>
          </a:p>
        </p:txBody>
      </p:sp>
      <p:sp>
        <p:nvSpPr>
          <p:cNvPr id="46" name="Shape 46"/>
          <p:cNvSpPr/>
          <p:nvPr/>
        </p:nvSpPr>
        <p:spPr>
          <a:xfrm>
            <a:off x="2127335" y="3121933"/>
            <a:ext cx="7306937" cy="721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 algn="l">
              <a:defRPr sz="1800"/>
            </a:pPr>
            <a:r>
              <a:rPr sz="2109" i="1" dirty="0" err="1"/>
              <a:t>Ognuno</a:t>
            </a:r>
            <a:r>
              <a:rPr sz="2109" i="1" dirty="0"/>
              <a:t> </a:t>
            </a:r>
            <a:r>
              <a:rPr sz="2109" i="1" dirty="0" err="1"/>
              <a:t>scriva</a:t>
            </a:r>
            <a:r>
              <a:rPr sz="2109" i="1" dirty="0"/>
              <a:t> </a:t>
            </a:r>
            <a:r>
              <a:rPr sz="2109" i="1" dirty="0" err="1"/>
              <a:t>su</a:t>
            </a:r>
            <a:r>
              <a:rPr sz="2109" i="1" dirty="0"/>
              <a:t> un </a:t>
            </a:r>
            <a:r>
              <a:rPr sz="2109" i="1" dirty="0" err="1"/>
              <a:t>foglio</a:t>
            </a:r>
            <a:r>
              <a:rPr sz="2109" i="1" dirty="0"/>
              <a:t> 3/9 parole </a:t>
            </a:r>
            <a:r>
              <a:rPr sz="2109" i="1" dirty="0" err="1"/>
              <a:t>che</a:t>
            </a:r>
            <a:r>
              <a:rPr sz="2109" i="1" dirty="0"/>
              <a:t> </a:t>
            </a:r>
            <a:r>
              <a:rPr sz="2109" i="1" dirty="0" err="1"/>
              <a:t>associa</a:t>
            </a:r>
            <a:r>
              <a:rPr sz="2109" i="1" dirty="0"/>
              <a:t> a </a:t>
            </a:r>
            <a:r>
              <a:rPr sz="2109" i="1" dirty="0" err="1"/>
              <a:t>insegnamento</a:t>
            </a:r>
            <a:endParaRPr sz="2109" i="1" dirty="0"/>
          </a:p>
          <a:p>
            <a:pPr lvl="0" algn="l">
              <a:defRPr sz="1800"/>
            </a:pPr>
            <a:r>
              <a:rPr sz="2109" i="1" dirty="0"/>
              <a:t>e </a:t>
            </a:r>
            <a:r>
              <a:rPr sz="2109" i="1" dirty="0" err="1"/>
              <a:t>altre</a:t>
            </a:r>
            <a:r>
              <a:rPr sz="2109" i="1" dirty="0"/>
              <a:t> 3/ 9 </a:t>
            </a:r>
            <a:r>
              <a:rPr sz="2109" i="1" dirty="0" err="1"/>
              <a:t>che</a:t>
            </a:r>
            <a:r>
              <a:rPr sz="2109" i="1" dirty="0"/>
              <a:t> </a:t>
            </a:r>
            <a:r>
              <a:rPr sz="2109" i="1" dirty="0" err="1"/>
              <a:t>associa</a:t>
            </a:r>
            <a:r>
              <a:rPr sz="2109" i="1" dirty="0"/>
              <a:t> a </a:t>
            </a:r>
            <a:r>
              <a:rPr sz="2109" i="1" dirty="0" err="1"/>
              <a:t>democrazia</a:t>
            </a:r>
            <a:r>
              <a:rPr sz="2109" i="1" dirty="0"/>
              <a:t>. </a:t>
            </a:r>
          </a:p>
        </p:txBody>
      </p:sp>
      <p:sp>
        <p:nvSpPr>
          <p:cNvPr id="47" name="Shape 47"/>
          <p:cNvSpPr/>
          <p:nvPr/>
        </p:nvSpPr>
        <p:spPr>
          <a:xfrm>
            <a:off x="2050940" y="3995490"/>
            <a:ext cx="8216801" cy="10458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 algn="l">
              <a:defRPr sz="1800"/>
            </a:pPr>
            <a:r>
              <a:rPr sz="2109" i="1" dirty="0" err="1"/>
              <a:t>lavoro</a:t>
            </a:r>
            <a:r>
              <a:rPr sz="2109" i="1" dirty="0"/>
              <a:t> in </a:t>
            </a:r>
            <a:r>
              <a:rPr sz="2109" i="1" dirty="0" err="1"/>
              <a:t>gruppi</a:t>
            </a:r>
            <a:r>
              <a:rPr sz="2109" i="1" dirty="0"/>
              <a:t>: </a:t>
            </a:r>
            <a:r>
              <a:rPr sz="2109" i="1" dirty="0" err="1"/>
              <a:t>alcuni</a:t>
            </a:r>
            <a:r>
              <a:rPr sz="2109" i="1" dirty="0"/>
              <a:t> </a:t>
            </a:r>
            <a:r>
              <a:rPr sz="2109" i="1" dirty="0" err="1"/>
              <a:t>gruppi</a:t>
            </a:r>
            <a:r>
              <a:rPr sz="2109" i="1" dirty="0"/>
              <a:t> </a:t>
            </a:r>
            <a:r>
              <a:rPr sz="2109" i="1" dirty="0" err="1"/>
              <a:t>confrontano</a:t>
            </a:r>
            <a:r>
              <a:rPr sz="2109" i="1" dirty="0"/>
              <a:t> le </a:t>
            </a:r>
            <a:r>
              <a:rPr sz="2109" i="1" dirty="0" err="1"/>
              <a:t>proprie</a:t>
            </a:r>
            <a:r>
              <a:rPr sz="2109" i="1" dirty="0"/>
              <a:t> </a:t>
            </a:r>
            <a:r>
              <a:rPr sz="2109" i="1" dirty="0" err="1"/>
              <a:t>mappe</a:t>
            </a:r>
            <a:r>
              <a:rPr sz="2109" i="1" dirty="0"/>
              <a:t> </a:t>
            </a:r>
            <a:r>
              <a:rPr sz="2109" i="1" dirty="0" err="1"/>
              <a:t>mentali</a:t>
            </a:r>
            <a:endParaRPr sz="2109" i="1" dirty="0"/>
          </a:p>
          <a:p>
            <a:pPr lvl="0" algn="l">
              <a:defRPr sz="1800"/>
            </a:pPr>
            <a:r>
              <a:rPr sz="2109" i="1" dirty="0"/>
              <a:t>di </a:t>
            </a:r>
            <a:r>
              <a:rPr sz="2109" i="1" dirty="0" err="1"/>
              <a:t>significati</a:t>
            </a:r>
            <a:r>
              <a:rPr sz="2109" i="1" dirty="0"/>
              <a:t> </a:t>
            </a:r>
            <a:r>
              <a:rPr sz="2109" i="1" dirty="0" err="1"/>
              <a:t>associati</a:t>
            </a:r>
            <a:r>
              <a:rPr sz="2109" i="1" dirty="0"/>
              <a:t> a </a:t>
            </a:r>
            <a:r>
              <a:rPr sz="2109" i="1" dirty="0" err="1"/>
              <a:t>insegnamento</a:t>
            </a:r>
            <a:r>
              <a:rPr sz="2109" i="1" dirty="0"/>
              <a:t> </a:t>
            </a:r>
            <a:r>
              <a:rPr sz="2109" i="1" dirty="0" err="1"/>
              <a:t>altri</a:t>
            </a:r>
            <a:r>
              <a:rPr sz="2109" i="1" dirty="0"/>
              <a:t> </a:t>
            </a:r>
            <a:r>
              <a:rPr sz="2109" i="1" dirty="0" err="1"/>
              <a:t>gruppi</a:t>
            </a:r>
            <a:r>
              <a:rPr sz="2109" i="1" dirty="0"/>
              <a:t> </a:t>
            </a:r>
            <a:r>
              <a:rPr sz="2109" i="1" dirty="0" err="1"/>
              <a:t>rispetto</a:t>
            </a:r>
            <a:r>
              <a:rPr sz="2109" i="1" dirty="0"/>
              <a:t> a </a:t>
            </a:r>
            <a:r>
              <a:rPr sz="2109" i="1" dirty="0" err="1"/>
              <a:t>democrazia</a:t>
            </a:r>
            <a:r>
              <a:rPr sz="2109" i="1" dirty="0"/>
              <a:t> e </a:t>
            </a:r>
          </a:p>
          <a:p>
            <a:pPr lvl="0" algn="l">
              <a:defRPr sz="1800"/>
            </a:pPr>
            <a:r>
              <a:rPr sz="2109" i="1" dirty="0" err="1"/>
              <a:t>Ogni</a:t>
            </a:r>
            <a:r>
              <a:rPr sz="2109" i="1" dirty="0"/>
              <a:t> </a:t>
            </a:r>
            <a:r>
              <a:rPr sz="2109" i="1" dirty="0" err="1"/>
              <a:t>gruppo</a:t>
            </a:r>
            <a:r>
              <a:rPr sz="2109" i="1" dirty="0"/>
              <a:t> </a:t>
            </a:r>
            <a:r>
              <a:rPr sz="2109" i="1" dirty="0" err="1"/>
              <a:t>condivide</a:t>
            </a:r>
            <a:r>
              <a:rPr sz="2109" i="1" dirty="0"/>
              <a:t> </a:t>
            </a:r>
            <a:r>
              <a:rPr sz="2109" i="1" dirty="0" err="1"/>
              <a:t>una</a:t>
            </a:r>
            <a:r>
              <a:rPr sz="2109" i="1" dirty="0"/>
              <a:t> </a:t>
            </a:r>
            <a:r>
              <a:rPr sz="2109" i="1" dirty="0" err="1"/>
              <a:t>mappa</a:t>
            </a:r>
            <a:r>
              <a:rPr sz="2109" i="1" dirty="0"/>
              <a:t> </a:t>
            </a:r>
            <a:r>
              <a:rPr sz="2109" i="1" dirty="0" err="1"/>
              <a:t>comune</a:t>
            </a:r>
            <a:r>
              <a:rPr sz="2109" i="1" dirty="0"/>
              <a:t> di </a:t>
            </a:r>
            <a:r>
              <a:rPr sz="2109" i="1" dirty="0" err="1"/>
              <a:t>alcune</a:t>
            </a:r>
            <a:r>
              <a:rPr sz="2109" i="1" dirty="0"/>
              <a:t> parole </a:t>
            </a:r>
            <a:r>
              <a:rPr sz="2109" i="1" dirty="0" err="1"/>
              <a:t>chiave</a:t>
            </a:r>
            <a:endParaRPr sz="2109" i="1" dirty="0"/>
          </a:p>
        </p:txBody>
      </p:sp>
      <p:sp>
        <p:nvSpPr>
          <p:cNvPr id="48" name="Shape 48"/>
          <p:cNvSpPr/>
          <p:nvPr/>
        </p:nvSpPr>
        <p:spPr>
          <a:xfrm>
            <a:off x="2189886" y="5193622"/>
            <a:ext cx="7139904" cy="721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 algn="l">
              <a:defRPr sz="1800"/>
            </a:pPr>
            <a:r>
              <a:rPr sz="2109" dirty="0"/>
              <a:t>I </a:t>
            </a:r>
            <a:r>
              <a:rPr sz="2109" dirty="0" err="1"/>
              <a:t>referenti</a:t>
            </a:r>
            <a:r>
              <a:rPr sz="2109" dirty="0"/>
              <a:t> di </a:t>
            </a:r>
            <a:r>
              <a:rPr sz="2109" dirty="0" err="1"/>
              <a:t>ogni</a:t>
            </a:r>
            <a:r>
              <a:rPr sz="2109" dirty="0"/>
              <a:t> </a:t>
            </a:r>
            <a:r>
              <a:rPr sz="2109" dirty="0" err="1"/>
              <a:t>gruppo</a:t>
            </a:r>
            <a:r>
              <a:rPr sz="2109" dirty="0"/>
              <a:t> </a:t>
            </a:r>
            <a:r>
              <a:rPr sz="2109" dirty="0" err="1"/>
              <a:t>riferiscono</a:t>
            </a:r>
            <a:r>
              <a:rPr sz="2109" dirty="0"/>
              <a:t> in </a:t>
            </a:r>
            <a:r>
              <a:rPr sz="2109" dirty="0" err="1"/>
              <a:t>plenaria</a:t>
            </a:r>
            <a:r>
              <a:rPr sz="2109" dirty="0"/>
              <a:t> </a:t>
            </a:r>
            <a:r>
              <a:rPr sz="2109" dirty="0" err="1"/>
              <a:t>i</a:t>
            </a:r>
            <a:r>
              <a:rPr sz="2109" dirty="0"/>
              <a:t> </a:t>
            </a:r>
            <a:r>
              <a:rPr sz="2109" dirty="0" err="1"/>
              <a:t>concetti</a:t>
            </a:r>
            <a:r>
              <a:rPr sz="2109" dirty="0"/>
              <a:t> </a:t>
            </a:r>
            <a:r>
              <a:rPr sz="2109" dirty="0" err="1"/>
              <a:t>emersi</a:t>
            </a:r>
            <a:endParaRPr sz="2109" dirty="0"/>
          </a:p>
          <a:p>
            <a:pPr lvl="0" algn="l">
              <a:defRPr sz="1800"/>
            </a:pPr>
            <a:r>
              <a:rPr sz="2109" dirty="0" err="1"/>
              <a:t>che</a:t>
            </a:r>
            <a:r>
              <a:rPr sz="2109" dirty="0"/>
              <a:t> </a:t>
            </a:r>
            <a:r>
              <a:rPr sz="2109" dirty="0" err="1"/>
              <a:t>vengono</a:t>
            </a:r>
            <a:r>
              <a:rPr sz="2109" dirty="0"/>
              <a:t> </a:t>
            </a:r>
            <a:r>
              <a:rPr sz="2109" dirty="0" err="1" smtClean="0"/>
              <a:t>scritti</a:t>
            </a:r>
            <a:endParaRPr sz="2109" dirty="0"/>
          </a:p>
        </p:txBody>
      </p:sp>
    </p:spTree>
    <p:extLst>
      <p:ext uri="{BB962C8B-B14F-4D97-AF65-F5344CB8AC3E}">
        <p14:creationId xmlns="" xmlns:p14="http://schemas.microsoft.com/office/powerpoint/2010/main" val="427239481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/>
        </p:nvSpPr>
        <p:spPr>
          <a:xfrm>
            <a:off x="3460050" y="358559"/>
            <a:ext cx="3404779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/>
            </a:pPr>
            <a:r>
              <a:rPr lang="it-IT" sz="2531" dirty="0" smtClean="0"/>
              <a:t>REGOLE E GIUSTIZIA</a:t>
            </a:r>
            <a:endParaRPr sz="2531" dirty="0"/>
          </a:p>
        </p:txBody>
      </p:sp>
      <p:sp>
        <p:nvSpPr>
          <p:cNvPr id="46" name="Shape 46"/>
          <p:cNvSpPr/>
          <p:nvPr/>
        </p:nvSpPr>
        <p:spPr>
          <a:xfrm>
            <a:off x="2127335" y="3121933"/>
            <a:ext cx="6447214" cy="721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 algn="l">
              <a:defRPr sz="1800"/>
            </a:pPr>
            <a:r>
              <a:rPr sz="2109" i="1" dirty="0" err="1"/>
              <a:t>Ognuno</a:t>
            </a:r>
            <a:r>
              <a:rPr sz="2109" i="1" dirty="0"/>
              <a:t> </a:t>
            </a:r>
            <a:r>
              <a:rPr sz="2109" i="1" dirty="0" err="1"/>
              <a:t>scriva</a:t>
            </a:r>
            <a:r>
              <a:rPr sz="2109" i="1" dirty="0"/>
              <a:t> </a:t>
            </a:r>
            <a:r>
              <a:rPr sz="2109" i="1" dirty="0" err="1"/>
              <a:t>su</a:t>
            </a:r>
            <a:r>
              <a:rPr sz="2109" i="1" dirty="0"/>
              <a:t> un </a:t>
            </a:r>
            <a:r>
              <a:rPr sz="2109" i="1" dirty="0" err="1"/>
              <a:t>foglio</a:t>
            </a:r>
            <a:r>
              <a:rPr sz="2109" i="1" dirty="0"/>
              <a:t> 3/9 parole </a:t>
            </a:r>
            <a:r>
              <a:rPr sz="2109" i="1" dirty="0" err="1"/>
              <a:t>che</a:t>
            </a:r>
            <a:r>
              <a:rPr sz="2109" i="1" dirty="0"/>
              <a:t> </a:t>
            </a:r>
            <a:r>
              <a:rPr sz="2109" i="1" dirty="0" err="1"/>
              <a:t>associa</a:t>
            </a:r>
            <a:r>
              <a:rPr sz="2109" i="1" dirty="0"/>
              <a:t> a </a:t>
            </a:r>
            <a:r>
              <a:rPr lang="it-IT" sz="2109" i="1" dirty="0" smtClean="0"/>
              <a:t>regola</a:t>
            </a:r>
            <a:endParaRPr sz="2109" i="1" dirty="0"/>
          </a:p>
          <a:p>
            <a:pPr lvl="0" algn="l">
              <a:defRPr sz="1800"/>
            </a:pPr>
            <a:r>
              <a:rPr sz="2109" i="1" dirty="0"/>
              <a:t>e </a:t>
            </a:r>
            <a:r>
              <a:rPr sz="2109" i="1" dirty="0" err="1"/>
              <a:t>altre</a:t>
            </a:r>
            <a:r>
              <a:rPr sz="2109" i="1" dirty="0"/>
              <a:t> 3/ 9 </a:t>
            </a:r>
            <a:r>
              <a:rPr sz="2109" i="1" dirty="0" err="1"/>
              <a:t>che</a:t>
            </a:r>
            <a:r>
              <a:rPr sz="2109" i="1" dirty="0"/>
              <a:t> </a:t>
            </a:r>
            <a:r>
              <a:rPr sz="2109" i="1" dirty="0" err="1"/>
              <a:t>associa</a:t>
            </a:r>
            <a:r>
              <a:rPr sz="2109" i="1" dirty="0"/>
              <a:t> a </a:t>
            </a:r>
            <a:r>
              <a:rPr lang="it-IT" sz="2109" i="1" dirty="0" smtClean="0"/>
              <a:t>giustizia</a:t>
            </a:r>
            <a:r>
              <a:rPr sz="2109" i="1" dirty="0" smtClean="0"/>
              <a:t>. </a:t>
            </a:r>
            <a:endParaRPr sz="2109" i="1" dirty="0"/>
          </a:p>
        </p:txBody>
      </p:sp>
      <p:sp>
        <p:nvSpPr>
          <p:cNvPr id="47" name="Shape 47"/>
          <p:cNvSpPr/>
          <p:nvPr/>
        </p:nvSpPr>
        <p:spPr>
          <a:xfrm>
            <a:off x="2050940" y="3995490"/>
            <a:ext cx="8216801" cy="10458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 algn="l">
              <a:defRPr sz="1800"/>
            </a:pPr>
            <a:r>
              <a:rPr sz="2109" i="1" dirty="0" err="1"/>
              <a:t>lavoro</a:t>
            </a:r>
            <a:r>
              <a:rPr sz="2109" i="1" dirty="0"/>
              <a:t> in </a:t>
            </a:r>
            <a:r>
              <a:rPr sz="2109" i="1" dirty="0" err="1"/>
              <a:t>gruppi</a:t>
            </a:r>
            <a:r>
              <a:rPr sz="2109" i="1" dirty="0"/>
              <a:t>: </a:t>
            </a:r>
            <a:r>
              <a:rPr sz="2109" i="1" dirty="0" err="1"/>
              <a:t>alcuni</a:t>
            </a:r>
            <a:r>
              <a:rPr sz="2109" i="1" dirty="0"/>
              <a:t> </a:t>
            </a:r>
            <a:r>
              <a:rPr sz="2109" i="1" dirty="0" err="1"/>
              <a:t>gruppi</a:t>
            </a:r>
            <a:r>
              <a:rPr sz="2109" i="1" dirty="0"/>
              <a:t> </a:t>
            </a:r>
            <a:r>
              <a:rPr sz="2109" i="1" dirty="0" err="1"/>
              <a:t>confrontano</a:t>
            </a:r>
            <a:r>
              <a:rPr sz="2109" i="1" dirty="0"/>
              <a:t> le </a:t>
            </a:r>
            <a:r>
              <a:rPr sz="2109" i="1" dirty="0" err="1"/>
              <a:t>proprie</a:t>
            </a:r>
            <a:r>
              <a:rPr sz="2109" i="1" dirty="0"/>
              <a:t> </a:t>
            </a:r>
            <a:r>
              <a:rPr sz="2109" i="1" dirty="0" err="1"/>
              <a:t>mappe</a:t>
            </a:r>
            <a:r>
              <a:rPr sz="2109" i="1" dirty="0"/>
              <a:t> </a:t>
            </a:r>
            <a:r>
              <a:rPr sz="2109" i="1" dirty="0" err="1"/>
              <a:t>mentali</a:t>
            </a:r>
            <a:endParaRPr sz="2109" i="1" dirty="0"/>
          </a:p>
          <a:p>
            <a:pPr lvl="0" algn="l">
              <a:defRPr sz="1800"/>
            </a:pPr>
            <a:r>
              <a:rPr sz="2109" i="1" dirty="0"/>
              <a:t>di </a:t>
            </a:r>
            <a:r>
              <a:rPr sz="2109" i="1" dirty="0" err="1"/>
              <a:t>significati</a:t>
            </a:r>
            <a:r>
              <a:rPr sz="2109" i="1" dirty="0"/>
              <a:t> </a:t>
            </a:r>
            <a:r>
              <a:rPr sz="2109" i="1" dirty="0" err="1"/>
              <a:t>associati</a:t>
            </a:r>
            <a:r>
              <a:rPr sz="2109" i="1" dirty="0"/>
              <a:t> a </a:t>
            </a:r>
            <a:r>
              <a:rPr sz="2109" i="1" dirty="0" err="1"/>
              <a:t>insegnamento</a:t>
            </a:r>
            <a:r>
              <a:rPr sz="2109" i="1" dirty="0"/>
              <a:t> </a:t>
            </a:r>
            <a:r>
              <a:rPr sz="2109" i="1" dirty="0" err="1"/>
              <a:t>altri</a:t>
            </a:r>
            <a:r>
              <a:rPr sz="2109" i="1" dirty="0"/>
              <a:t> </a:t>
            </a:r>
            <a:r>
              <a:rPr sz="2109" i="1" dirty="0" err="1"/>
              <a:t>gruppi</a:t>
            </a:r>
            <a:r>
              <a:rPr sz="2109" i="1" dirty="0"/>
              <a:t> </a:t>
            </a:r>
            <a:r>
              <a:rPr sz="2109" i="1" dirty="0" err="1"/>
              <a:t>rispetto</a:t>
            </a:r>
            <a:r>
              <a:rPr sz="2109" i="1" dirty="0"/>
              <a:t> a </a:t>
            </a:r>
            <a:r>
              <a:rPr sz="2109" i="1" dirty="0" err="1"/>
              <a:t>democrazia</a:t>
            </a:r>
            <a:r>
              <a:rPr sz="2109" i="1" dirty="0"/>
              <a:t> e </a:t>
            </a:r>
          </a:p>
          <a:p>
            <a:pPr lvl="0" algn="l">
              <a:defRPr sz="1800"/>
            </a:pPr>
            <a:r>
              <a:rPr sz="2109" i="1" dirty="0" err="1"/>
              <a:t>Ogni</a:t>
            </a:r>
            <a:r>
              <a:rPr sz="2109" i="1" dirty="0"/>
              <a:t> </a:t>
            </a:r>
            <a:r>
              <a:rPr sz="2109" i="1" dirty="0" err="1"/>
              <a:t>gruppo</a:t>
            </a:r>
            <a:r>
              <a:rPr sz="2109" i="1" dirty="0"/>
              <a:t> </a:t>
            </a:r>
            <a:r>
              <a:rPr sz="2109" i="1" dirty="0" err="1"/>
              <a:t>condivide</a:t>
            </a:r>
            <a:r>
              <a:rPr sz="2109" i="1" dirty="0"/>
              <a:t> </a:t>
            </a:r>
            <a:r>
              <a:rPr sz="2109" i="1" dirty="0" err="1"/>
              <a:t>una</a:t>
            </a:r>
            <a:r>
              <a:rPr sz="2109" i="1" dirty="0"/>
              <a:t> </a:t>
            </a:r>
            <a:r>
              <a:rPr sz="2109" i="1" dirty="0" err="1"/>
              <a:t>mappa</a:t>
            </a:r>
            <a:r>
              <a:rPr sz="2109" i="1" dirty="0"/>
              <a:t> </a:t>
            </a:r>
            <a:r>
              <a:rPr sz="2109" i="1" dirty="0" err="1"/>
              <a:t>comune</a:t>
            </a:r>
            <a:r>
              <a:rPr sz="2109" i="1" dirty="0"/>
              <a:t> di </a:t>
            </a:r>
            <a:r>
              <a:rPr sz="2109" i="1" dirty="0" err="1"/>
              <a:t>alcune</a:t>
            </a:r>
            <a:r>
              <a:rPr sz="2109" i="1" dirty="0"/>
              <a:t> parole </a:t>
            </a:r>
            <a:r>
              <a:rPr sz="2109" i="1" dirty="0" err="1"/>
              <a:t>chiave</a:t>
            </a:r>
            <a:endParaRPr sz="2109" i="1" dirty="0"/>
          </a:p>
        </p:txBody>
      </p:sp>
      <p:sp>
        <p:nvSpPr>
          <p:cNvPr id="48" name="Shape 48"/>
          <p:cNvSpPr/>
          <p:nvPr/>
        </p:nvSpPr>
        <p:spPr>
          <a:xfrm>
            <a:off x="2189886" y="5193622"/>
            <a:ext cx="7139904" cy="721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 algn="l">
              <a:defRPr sz="1800"/>
            </a:pPr>
            <a:r>
              <a:rPr sz="2109" dirty="0"/>
              <a:t>I </a:t>
            </a:r>
            <a:r>
              <a:rPr sz="2109" dirty="0" err="1"/>
              <a:t>referenti</a:t>
            </a:r>
            <a:r>
              <a:rPr sz="2109" dirty="0"/>
              <a:t> di </a:t>
            </a:r>
            <a:r>
              <a:rPr sz="2109" dirty="0" err="1"/>
              <a:t>ogni</a:t>
            </a:r>
            <a:r>
              <a:rPr sz="2109" dirty="0"/>
              <a:t> </a:t>
            </a:r>
            <a:r>
              <a:rPr sz="2109" dirty="0" err="1"/>
              <a:t>gruppo</a:t>
            </a:r>
            <a:r>
              <a:rPr sz="2109" dirty="0"/>
              <a:t> </a:t>
            </a:r>
            <a:r>
              <a:rPr sz="2109" dirty="0" err="1"/>
              <a:t>riferiscono</a:t>
            </a:r>
            <a:r>
              <a:rPr sz="2109" dirty="0"/>
              <a:t> in </a:t>
            </a:r>
            <a:r>
              <a:rPr sz="2109" dirty="0" err="1"/>
              <a:t>plenaria</a:t>
            </a:r>
            <a:r>
              <a:rPr sz="2109" dirty="0"/>
              <a:t> </a:t>
            </a:r>
            <a:r>
              <a:rPr sz="2109" dirty="0" err="1"/>
              <a:t>i</a:t>
            </a:r>
            <a:r>
              <a:rPr sz="2109" dirty="0"/>
              <a:t> </a:t>
            </a:r>
            <a:r>
              <a:rPr sz="2109" dirty="0" err="1"/>
              <a:t>concetti</a:t>
            </a:r>
            <a:r>
              <a:rPr sz="2109" dirty="0"/>
              <a:t> </a:t>
            </a:r>
            <a:r>
              <a:rPr sz="2109" dirty="0" err="1"/>
              <a:t>emersi</a:t>
            </a:r>
            <a:endParaRPr sz="2109" dirty="0"/>
          </a:p>
          <a:p>
            <a:pPr lvl="0" algn="l">
              <a:defRPr sz="1800"/>
            </a:pPr>
            <a:r>
              <a:rPr sz="2109" dirty="0" err="1"/>
              <a:t>che</a:t>
            </a:r>
            <a:r>
              <a:rPr sz="2109" dirty="0"/>
              <a:t> </a:t>
            </a:r>
            <a:r>
              <a:rPr sz="2109" dirty="0" err="1"/>
              <a:t>vengono</a:t>
            </a:r>
            <a:r>
              <a:rPr sz="2109" dirty="0"/>
              <a:t> </a:t>
            </a:r>
            <a:r>
              <a:rPr sz="2109" dirty="0" err="1" smtClean="0"/>
              <a:t>scritti</a:t>
            </a:r>
            <a:endParaRPr sz="2109" dirty="0"/>
          </a:p>
        </p:txBody>
      </p:sp>
    </p:spTree>
    <p:extLst>
      <p:ext uri="{BB962C8B-B14F-4D97-AF65-F5344CB8AC3E}">
        <p14:creationId xmlns="" xmlns:p14="http://schemas.microsoft.com/office/powerpoint/2010/main" val="395722399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/>
        </p:nvSpPr>
        <p:spPr>
          <a:xfrm>
            <a:off x="3464921" y="521014"/>
            <a:ext cx="5139292" cy="851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/>
            </a:pPr>
            <a:r>
              <a:rPr lang="it-IT" sz="2531" dirty="0"/>
              <a:t>L</a:t>
            </a:r>
            <a:r>
              <a:rPr sz="2531" dirty="0" smtClean="0"/>
              <a:t>e </a:t>
            </a:r>
            <a:r>
              <a:rPr sz="2531" dirty="0" err="1"/>
              <a:t>mie</a:t>
            </a:r>
            <a:r>
              <a:rPr sz="2531" dirty="0"/>
              <a:t> parole </a:t>
            </a:r>
            <a:r>
              <a:rPr sz="2531" dirty="0" err="1"/>
              <a:t>chiave</a:t>
            </a:r>
            <a:endParaRPr sz="2531" dirty="0"/>
          </a:p>
          <a:p>
            <a:pPr lvl="0">
              <a:defRPr sz="1800"/>
            </a:pPr>
            <a:r>
              <a:rPr sz="2531" dirty="0" err="1"/>
              <a:t>declinate</a:t>
            </a:r>
            <a:r>
              <a:rPr sz="2531" dirty="0"/>
              <a:t> con </a:t>
            </a:r>
            <a:r>
              <a:rPr sz="2531" dirty="0" err="1"/>
              <a:t>l’arricchimento</a:t>
            </a:r>
            <a:r>
              <a:rPr sz="2531" dirty="0"/>
              <a:t> con  </a:t>
            </a:r>
            <a:r>
              <a:rPr sz="2531" dirty="0" err="1"/>
              <a:t>AsR</a:t>
            </a:r>
            <a:r>
              <a:rPr sz="2531" dirty="0"/>
              <a:t> </a:t>
            </a:r>
          </a:p>
        </p:txBody>
      </p:sp>
      <p:sp>
        <p:nvSpPr>
          <p:cNvPr id="68" name="Shape 68"/>
          <p:cNvSpPr/>
          <p:nvPr/>
        </p:nvSpPr>
        <p:spPr>
          <a:xfrm>
            <a:off x="2555204" y="1911669"/>
            <a:ext cx="2276265" cy="4356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/>
            </a:pPr>
            <a:r>
              <a:rPr sz="2531" b="1" dirty="0" err="1">
                <a:latin typeface="Helvetica"/>
                <a:ea typeface="Helvetica"/>
                <a:cs typeface="Helvetica"/>
                <a:sym typeface="Helvetica"/>
              </a:rPr>
              <a:t>insegnamento</a:t>
            </a:r>
            <a:endParaRPr sz="2531" b="1" dirty="0"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/>
            </a:pPr>
            <a:r>
              <a:rPr sz="2531" dirty="0" err="1"/>
              <a:t>cura</a:t>
            </a:r>
            <a:endParaRPr sz="2531" dirty="0"/>
          </a:p>
          <a:p>
            <a:pPr lvl="0">
              <a:defRPr sz="1800"/>
            </a:pPr>
            <a:r>
              <a:rPr lang="it-IT" sz="2531" dirty="0" smtClean="0"/>
              <a:t>responsabilità</a:t>
            </a:r>
            <a:endParaRPr sz="2531" dirty="0"/>
          </a:p>
          <a:p>
            <a:pPr lvl="0">
              <a:defRPr sz="1800"/>
            </a:pPr>
            <a:r>
              <a:rPr sz="2531" dirty="0" err="1"/>
              <a:t>relazione</a:t>
            </a:r>
            <a:endParaRPr sz="2531" dirty="0"/>
          </a:p>
          <a:p>
            <a:pPr lvl="0">
              <a:defRPr sz="1800"/>
            </a:pPr>
            <a:r>
              <a:rPr sz="2531" dirty="0" err="1" smtClean="0"/>
              <a:t>partecipa</a:t>
            </a:r>
            <a:r>
              <a:rPr lang="it-IT" sz="2531" dirty="0" smtClean="0"/>
              <a:t>zione</a:t>
            </a:r>
            <a:endParaRPr sz="2531" dirty="0"/>
          </a:p>
          <a:p>
            <a:pPr lvl="0">
              <a:defRPr sz="1800"/>
            </a:pPr>
            <a:r>
              <a:rPr sz="2531" dirty="0" err="1"/>
              <a:t>fiducia</a:t>
            </a:r>
            <a:endParaRPr sz="2531" dirty="0"/>
          </a:p>
          <a:p>
            <a:pPr lvl="0">
              <a:defRPr sz="1800"/>
            </a:pPr>
            <a:r>
              <a:rPr lang="it-IT" sz="2531" dirty="0" smtClean="0"/>
              <a:t>comunicazione</a:t>
            </a:r>
            <a:endParaRPr sz="2531" dirty="0"/>
          </a:p>
          <a:p>
            <a:pPr lvl="0">
              <a:defRPr sz="1800"/>
            </a:pPr>
            <a:r>
              <a:rPr sz="2531" dirty="0" err="1"/>
              <a:t>dignità</a:t>
            </a:r>
            <a:endParaRPr sz="2531" dirty="0"/>
          </a:p>
          <a:p>
            <a:pPr lvl="0">
              <a:defRPr sz="1800"/>
            </a:pPr>
            <a:r>
              <a:rPr sz="2531" dirty="0" err="1"/>
              <a:t>rispetto</a:t>
            </a:r>
            <a:endParaRPr sz="2531" dirty="0"/>
          </a:p>
          <a:p>
            <a:pPr lvl="0">
              <a:defRPr sz="1800"/>
            </a:pPr>
            <a:r>
              <a:rPr sz="2531" dirty="0" err="1"/>
              <a:t>libertà</a:t>
            </a:r>
            <a:endParaRPr sz="2531" dirty="0"/>
          </a:p>
          <a:p>
            <a:pPr lvl="0">
              <a:defRPr sz="1800"/>
            </a:pPr>
            <a:endParaRPr sz="2531" dirty="0"/>
          </a:p>
        </p:txBody>
      </p:sp>
      <p:sp>
        <p:nvSpPr>
          <p:cNvPr id="69" name="Shape 69"/>
          <p:cNvSpPr/>
          <p:nvPr/>
        </p:nvSpPr>
        <p:spPr>
          <a:xfrm>
            <a:off x="7242911" y="2008175"/>
            <a:ext cx="2048061" cy="3966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/>
            </a:pPr>
            <a:r>
              <a:rPr sz="2531" b="1" dirty="0" err="1">
                <a:latin typeface="Helvetica"/>
                <a:ea typeface="Helvetica"/>
                <a:cs typeface="Helvetica"/>
                <a:sym typeface="Helvetica"/>
              </a:rPr>
              <a:t>democrazia</a:t>
            </a:r>
            <a:endParaRPr sz="2531" b="1" dirty="0">
              <a:latin typeface="Helvetica"/>
              <a:ea typeface="Helvetica"/>
              <a:cs typeface="Helvetica"/>
              <a:sym typeface="Helvetica"/>
            </a:endParaRPr>
          </a:p>
          <a:p>
            <a:pPr lvl="0">
              <a:defRPr sz="1800"/>
            </a:pPr>
            <a:r>
              <a:rPr sz="2531" dirty="0" err="1"/>
              <a:t>responsabilità</a:t>
            </a:r>
            <a:endParaRPr sz="2531" dirty="0"/>
          </a:p>
          <a:p>
            <a:pPr lvl="0">
              <a:defRPr sz="1800"/>
            </a:pPr>
            <a:r>
              <a:rPr sz="2531" dirty="0" err="1" smtClean="0"/>
              <a:t>partecipa</a:t>
            </a:r>
            <a:r>
              <a:rPr lang="it-IT" sz="2531" dirty="0" smtClean="0"/>
              <a:t>zione</a:t>
            </a:r>
            <a:endParaRPr sz="2531" dirty="0"/>
          </a:p>
          <a:p>
            <a:pPr lvl="0">
              <a:defRPr sz="1800"/>
            </a:pPr>
            <a:r>
              <a:rPr sz="2531" dirty="0" err="1" smtClean="0"/>
              <a:t>orizzontal</a:t>
            </a:r>
            <a:r>
              <a:rPr lang="it-IT" sz="2531" dirty="0" err="1" smtClean="0"/>
              <a:t>ità</a:t>
            </a:r>
            <a:endParaRPr sz="2531" dirty="0"/>
          </a:p>
          <a:p>
            <a:pPr lvl="0">
              <a:defRPr sz="1800"/>
            </a:pPr>
            <a:r>
              <a:rPr sz="2531" dirty="0" err="1"/>
              <a:t>dignità</a:t>
            </a:r>
            <a:endParaRPr sz="2531" dirty="0"/>
          </a:p>
          <a:p>
            <a:pPr lvl="0">
              <a:defRPr sz="1800"/>
            </a:pPr>
            <a:r>
              <a:rPr sz="2531" dirty="0" err="1"/>
              <a:t>libertà</a:t>
            </a:r>
            <a:endParaRPr sz="2531" dirty="0"/>
          </a:p>
          <a:p>
            <a:pPr lvl="0">
              <a:defRPr sz="1800"/>
            </a:pPr>
            <a:r>
              <a:rPr sz="2531" dirty="0" err="1"/>
              <a:t>uguaglianza</a:t>
            </a:r>
            <a:endParaRPr sz="2531" dirty="0"/>
          </a:p>
          <a:p>
            <a:pPr lvl="0">
              <a:defRPr sz="1800"/>
            </a:pPr>
            <a:r>
              <a:rPr sz="2531" dirty="0" err="1"/>
              <a:t>fratellanza</a:t>
            </a:r>
            <a:endParaRPr sz="2531" dirty="0"/>
          </a:p>
          <a:p>
            <a:pPr lvl="0">
              <a:defRPr sz="1800"/>
            </a:pPr>
            <a:r>
              <a:rPr sz="2531" dirty="0" err="1"/>
              <a:t>diversità</a:t>
            </a:r>
            <a:endParaRPr sz="2531" dirty="0"/>
          </a:p>
          <a:p>
            <a:pPr lvl="0">
              <a:defRPr sz="1800"/>
            </a:pPr>
            <a:r>
              <a:rPr sz="2531" dirty="0" err="1"/>
              <a:t>comunicazione</a:t>
            </a:r>
            <a:endParaRPr sz="2531" dirty="0"/>
          </a:p>
        </p:txBody>
      </p:sp>
    </p:spTree>
    <p:extLst>
      <p:ext uri="{BB962C8B-B14F-4D97-AF65-F5344CB8AC3E}">
        <p14:creationId xmlns="" xmlns:p14="http://schemas.microsoft.com/office/powerpoint/2010/main" val="378723302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sted-image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836664" y="642938"/>
            <a:ext cx="5665886" cy="533102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="" xmlns:p14="http://schemas.microsoft.com/office/powerpoint/2010/main" val="17222176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Mappe mentali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Diversità di persone e di esperienze organizzano significati diversi delle parole</a:t>
            </a:r>
          </a:p>
          <a:p>
            <a:r>
              <a:rPr lang="it-IT" dirty="0" smtClean="0"/>
              <a:t>Posso arricchirmi di un’altra opzione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230468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277393" y="714104"/>
            <a:ext cx="3823651" cy="2891246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Ideogramma: rispetto e comunicazione</a:t>
            </a:r>
            <a:endParaRPr lang="it-IT" dirty="0"/>
          </a:p>
        </p:txBody>
      </p:sp>
      <p:pic>
        <p:nvPicPr>
          <p:cNvPr id="4" name="pasted-image.tif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254140" y="598122"/>
            <a:ext cx="3899327" cy="33144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/>
        </p:nvSpPr>
        <p:spPr>
          <a:xfrm>
            <a:off x="2762851" y="672819"/>
            <a:ext cx="6052812" cy="851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 algn="l">
              <a:defRPr sz="1800"/>
            </a:pPr>
            <a:r>
              <a:rPr sz="2531"/>
              <a:t>Ognuno scriva il proprio individuale obiettivo </a:t>
            </a:r>
          </a:p>
          <a:p>
            <a:pPr lvl="0" algn="l">
              <a:defRPr sz="1800"/>
            </a:pPr>
            <a:r>
              <a:rPr sz="2531"/>
              <a:t>che lo ha portato a partecipare</a:t>
            </a:r>
          </a:p>
        </p:txBody>
      </p:sp>
      <p:sp>
        <p:nvSpPr>
          <p:cNvPr id="75" name="Shape 75"/>
          <p:cNvSpPr/>
          <p:nvPr/>
        </p:nvSpPr>
        <p:spPr>
          <a:xfrm>
            <a:off x="2700075" y="2167425"/>
            <a:ext cx="5867120" cy="851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marL="312528" indent="-312528">
              <a:buSzPct val="75000"/>
              <a:buChar char="•"/>
              <a:defRPr sz="1800"/>
            </a:pPr>
            <a:r>
              <a:rPr sz="2531"/>
              <a:t>Formare gruppi di lavoro possibilmente </a:t>
            </a:r>
          </a:p>
          <a:p>
            <a:pPr lvl="0" algn="l">
              <a:defRPr sz="1800"/>
            </a:pPr>
            <a:r>
              <a:rPr sz="2531"/>
              <a:t>   per ordine di scuole o categorie di materie</a:t>
            </a:r>
          </a:p>
        </p:txBody>
      </p:sp>
      <p:sp>
        <p:nvSpPr>
          <p:cNvPr id="76" name="Shape 76"/>
          <p:cNvSpPr/>
          <p:nvPr/>
        </p:nvSpPr>
        <p:spPr>
          <a:xfrm>
            <a:off x="2660499" y="3023559"/>
            <a:ext cx="4483087" cy="851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marL="312528" indent="-312528">
              <a:buSzPct val="75000"/>
              <a:buChar char="•"/>
              <a:defRPr sz="1800"/>
            </a:pPr>
            <a:r>
              <a:rPr sz="2531"/>
              <a:t>Condividere obiettivi personali </a:t>
            </a:r>
          </a:p>
          <a:p>
            <a:pPr marL="312528" indent="-312528">
              <a:buSzPct val="75000"/>
              <a:buChar char="•"/>
              <a:defRPr sz="1800"/>
            </a:pPr>
            <a:r>
              <a:rPr sz="2531"/>
              <a:t>includerli in uno o più comuni</a:t>
            </a:r>
          </a:p>
        </p:txBody>
      </p:sp>
      <p:sp>
        <p:nvSpPr>
          <p:cNvPr id="77" name="Shape 77"/>
          <p:cNvSpPr/>
          <p:nvPr/>
        </p:nvSpPr>
        <p:spPr>
          <a:xfrm>
            <a:off x="2592544" y="4810705"/>
            <a:ext cx="6058198" cy="1629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marL="312528" indent="-312528">
              <a:buSzPct val="75000"/>
              <a:buChar char="•"/>
              <a:defRPr sz="1800"/>
            </a:pPr>
            <a:r>
              <a:rPr sz="2531"/>
              <a:t>Riportare in plenaria gli obiettivi dei gruppi</a:t>
            </a:r>
          </a:p>
          <a:p>
            <a:pPr marL="312528" indent="-312528">
              <a:buSzPct val="75000"/>
              <a:buChar char="•"/>
              <a:defRPr sz="1800"/>
            </a:pPr>
            <a:r>
              <a:rPr sz="2531"/>
              <a:t>Ricordare incontri 7 e 8 </a:t>
            </a:r>
          </a:p>
          <a:p>
            <a:pPr marL="312528" indent="-312528">
              <a:buSzPct val="75000"/>
              <a:buChar char="•"/>
              <a:defRPr sz="1800"/>
            </a:pPr>
            <a:r>
              <a:rPr sz="2531"/>
              <a:t>Scrivere alcuni obiettivi che</a:t>
            </a:r>
          </a:p>
          <a:p>
            <a:pPr lvl="0" algn="l">
              <a:defRPr sz="1800"/>
            </a:pPr>
            <a:r>
              <a:rPr sz="2531"/>
              <a:t>   saranno oggetto di lavoro e verifica comune</a:t>
            </a:r>
          </a:p>
        </p:txBody>
      </p:sp>
      <p:sp>
        <p:nvSpPr>
          <p:cNvPr id="78" name="Shape 78"/>
          <p:cNvSpPr/>
          <p:nvPr/>
        </p:nvSpPr>
        <p:spPr>
          <a:xfrm>
            <a:off x="4519596" y="135317"/>
            <a:ext cx="2584042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/>
            </a:pPr>
            <a:r>
              <a:rPr sz="2531"/>
              <a:t>lavoro individuale</a:t>
            </a:r>
          </a:p>
        </p:txBody>
      </p:sp>
      <p:sp>
        <p:nvSpPr>
          <p:cNvPr id="79" name="Shape 79"/>
          <p:cNvSpPr/>
          <p:nvPr/>
        </p:nvSpPr>
        <p:spPr>
          <a:xfrm>
            <a:off x="4582304" y="1698013"/>
            <a:ext cx="2475038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/>
            </a:pPr>
            <a:r>
              <a:rPr sz="2531"/>
              <a:t>lavoro nei gruppi</a:t>
            </a:r>
          </a:p>
        </p:txBody>
      </p:sp>
      <p:sp>
        <p:nvSpPr>
          <p:cNvPr id="80" name="Shape 80"/>
          <p:cNvSpPr/>
          <p:nvPr/>
        </p:nvSpPr>
        <p:spPr>
          <a:xfrm>
            <a:off x="4555228" y="4114609"/>
            <a:ext cx="2547172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/>
            </a:pPr>
            <a:r>
              <a:rPr sz="2531"/>
              <a:t>lavoro in plenaria</a:t>
            </a:r>
          </a:p>
        </p:txBody>
      </p:sp>
    </p:spTree>
    <p:extLst>
      <p:ext uri="{BB962C8B-B14F-4D97-AF65-F5344CB8AC3E}">
        <p14:creationId xmlns="" xmlns:p14="http://schemas.microsoft.com/office/powerpoint/2010/main" val="194482711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 smtClean="0"/>
              <a:t>Prossimo incontro: GLI OSTACOLI CULTURALI DELLA DEMOCRAZIA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Iniziamo a chiederci:</a:t>
            </a:r>
            <a:endParaRPr lang="it-IT" dirty="0"/>
          </a:p>
          <a:p>
            <a:r>
              <a:rPr lang="it-IT" dirty="0" smtClean="0"/>
              <a:t>Quanto i nostri comportamenti quotidiani, anche come docenti, sono in sintonia con le parole, i significati e gli obiettivi che abbiamo iniziato a condividere?</a:t>
            </a:r>
          </a:p>
          <a:p>
            <a:r>
              <a:rPr lang="it-IT" dirty="0" smtClean="0"/>
              <a:t>Quali sono le divergenze e perché?</a:t>
            </a:r>
          </a:p>
          <a:p>
            <a:r>
              <a:rPr lang="it-IT" dirty="0" smtClean="0"/>
              <a:t>Possiamo testimoniare un esempio migliore di democrazia?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53808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lo">
  <a:themeElements>
    <a:clrScheme name="Filo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Filo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98</TotalTime>
  <Words>436</Words>
  <Application>Microsoft Office PowerPoint</Application>
  <PresentationFormat>Personalizzato</PresentationFormat>
  <Paragraphs>74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Filo</vt:lpstr>
      <vt:lpstr>Diapositiva 1</vt:lpstr>
      <vt:lpstr>Insegnare la democrazia si può?</vt:lpstr>
      <vt:lpstr>Diapositiva 3</vt:lpstr>
      <vt:lpstr>Diapositiva 4</vt:lpstr>
      <vt:lpstr>Diapositiva 5</vt:lpstr>
      <vt:lpstr>Diapositiva 6</vt:lpstr>
      <vt:lpstr>Diapositiva 7</vt:lpstr>
      <vt:lpstr>Mappe mentali</vt:lpstr>
      <vt:lpstr>Diapositiva 9</vt:lpstr>
      <vt:lpstr>Diapositiva 10</vt:lpstr>
      <vt:lpstr>Prossimo incontro: GLI OSTACOLI CULTURALI DELLA DEMOCRAZIA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Insegnare la democrazia si può?</dc:title>
  <dc:creator>mario basilico</dc:creator>
  <cp:lastModifiedBy>Didattica 04</cp:lastModifiedBy>
  <cp:revision>9</cp:revision>
  <dcterms:created xsi:type="dcterms:W3CDTF">2015-10-06T19:18:43Z</dcterms:created>
  <dcterms:modified xsi:type="dcterms:W3CDTF">2015-10-13T12:02:46Z</dcterms:modified>
</cp:coreProperties>
</file>